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2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65" r:id="rId4"/>
  </p:sldMasterIdLst>
  <p:notesMasterIdLst>
    <p:notesMasterId r:id="rId45"/>
  </p:notesMasterIdLst>
  <p:sldIdLst>
    <p:sldId id="279" r:id="rId5"/>
    <p:sldId id="315" r:id="rId6"/>
    <p:sldId id="314" r:id="rId7"/>
    <p:sldId id="278" r:id="rId8"/>
    <p:sldId id="281" r:id="rId9"/>
    <p:sldId id="313" r:id="rId10"/>
    <p:sldId id="312" r:id="rId11"/>
    <p:sldId id="284" r:id="rId12"/>
    <p:sldId id="285" r:id="rId13"/>
    <p:sldId id="310" r:id="rId14"/>
    <p:sldId id="286" r:id="rId15"/>
    <p:sldId id="287" r:id="rId16"/>
    <p:sldId id="308" r:id="rId17"/>
    <p:sldId id="288" r:id="rId18"/>
    <p:sldId id="28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291" r:id="rId28"/>
    <p:sldId id="292" r:id="rId29"/>
    <p:sldId id="293" r:id="rId30"/>
    <p:sldId id="257" r:id="rId31"/>
    <p:sldId id="256" r:id="rId32"/>
    <p:sldId id="294" r:id="rId33"/>
    <p:sldId id="295" r:id="rId34"/>
    <p:sldId id="296" r:id="rId35"/>
    <p:sldId id="297" r:id="rId36"/>
    <p:sldId id="298" r:id="rId37"/>
    <p:sldId id="320" r:id="rId38"/>
    <p:sldId id="319" r:id="rId39"/>
    <p:sldId id="311" r:id="rId40"/>
    <p:sldId id="318" r:id="rId41"/>
    <p:sldId id="317" r:id="rId42"/>
    <p:sldId id="316" r:id="rId43"/>
    <p:sldId id="299" r:id="rId44"/>
  </p:sldIdLst>
  <p:sldSz cx="12192000" cy="6858000"/>
  <p:notesSz cx="12192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803"/>
    <p:restoredTop sz="95673"/>
  </p:normalViewPr>
  <p:slideViewPr>
    <p:cSldViewPr snapToGrid="0">
      <p:cViewPr varScale="1">
        <p:scale>
          <a:sx n="94" d="100"/>
          <a:sy n="94" d="100"/>
        </p:scale>
        <p:origin x="1736" y="48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268CC2-9854-47A8-BB4B-EB5D86A9D70A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C68A5C-65D1-41B6-86ED-17891849FD3F}">
      <dgm:prSet/>
      <dgm:spPr/>
      <dgm:t>
        <a:bodyPr/>
        <a:lstStyle/>
        <a:p>
          <a:r>
            <a:rPr lang="lt-LT" b="1" noProof="0" dirty="0"/>
            <a:t>Tolydus nepriklausomas kintamasis:</a:t>
          </a:r>
          <a:endParaRPr lang="lt-LT" noProof="0" dirty="0"/>
        </a:p>
      </dgm:t>
    </dgm:pt>
    <dgm:pt modelId="{CC5A06D5-5562-4A5F-856C-38E35C12A250}" type="parTrans" cxnId="{BE9B60C5-09E3-4D33-9537-641092FFB46D}">
      <dgm:prSet/>
      <dgm:spPr/>
      <dgm:t>
        <a:bodyPr/>
        <a:lstStyle/>
        <a:p>
          <a:endParaRPr lang="en-US"/>
        </a:p>
      </dgm:t>
    </dgm:pt>
    <dgm:pt modelId="{28D17DE6-680B-4B11-9879-F2E5638DB4CB}" type="sibTrans" cxnId="{BE9B60C5-09E3-4D33-9537-641092FFB46D}">
      <dgm:prSet/>
      <dgm:spPr/>
      <dgm:t>
        <a:bodyPr/>
        <a:lstStyle/>
        <a:p>
          <a:endParaRPr lang="en-US"/>
        </a:p>
      </dgm:t>
    </dgm:pt>
    <dgm:pt modelId="{50EF38C6-0E12-44FE-AB1A-2C36711A1EEA}">
      <dgm:prSet/>
      <dgm:spPr/>
      <dgm:t>
        <a:bodyPr/>
        <a:lstStyle/>
        <a:p>
          <a:r>
            <a:rPr lang="lt-LT" noProof="0" dirty="0"/>
            <a:t>Temperatūra (pvz., 21.5 °C)</a:t>
          </a:r>
        </a:p>
      </dgm:t>
    </dgm:pt>
    <dgm:pt modelId="{A3143E9F-4865-40DE-80E1-E4BCC1A619F2}" type="parTrans" cxnId="{B2791B72-7531-41A5-976E-E745D252ED0D}">
      <dgm:prSet/>
      <dgm:spPr/>
      <dgm:t>
        <a:bodyPr/>
        <a:lstStyle/>
        <a:p>
          <a:endParaRPr lang="en-US"/>
        </a:p>
      </dgm:t>
    </dgm:pt>
    <dgm:pt modelId="{3B8CBDDD-DD03-492F-984E-51704C597630}" type="sibTrans" cxnId="{B2791B72-7531-41A5-976E-E745D252ED0D}">
      <dgm:prSet/>
      <dgm:spPr/>
      <dgm:t>
        <a:bodyPr/>
        <a:lstStyle/>
        <a:p>
          <a:endParaRPr lang="en-US"/>
        </a:p>
      </dgm:t>
    </dgm:pt>
    <dgm:pt modelId="{687AE0D0-7334-4615-ACBD-8F3E7AD72CA8}">
      <dgm:prSet/>
      <dgm:spPr/>
      <dgm:t>
        <a:bodyPr/>
        <a:lstStyle/>
        <a:p>
          <a:r>
            <a:rPr lang="lt-LT" noProof="0" dirty="0"/>
            <a:t>Amžius (pvz., 35.2 metų)</a:t>
          </a:r>
        </a:p>
      </dgm:t>
    </dgm:pt>
    <dgm:pt modelId="{312C32BF-5380-49BD-86FD-9DF0FBE612AB}" type="parTrans" cxnId="{2053354B-F4D8-4114-91EB-3B39BEB52B12}">
      <dgm:prSet/>
      <dgm:spPr/>
      <dgm:t>
        <a:bodyPr/>
        <a:lstStyle/>
        <a:p>
          <a:endParaRPr lang="en-US"/>
        </a:p>
      </dgm:t>
    </dgm:pt>
    <dgm:pt modelId="{90DFBE2C-CF52-4A43-B939-EF40B8C97780}" type="sibTrans" cxnId="{2053354B-F4D8-4114-91EB-3B39BEB52B12}">
      <dgm:prSet/>
      <dgm:spPr/>
      <dgm:t>
        <a:bodyPr/>
        <a:lstStyle/>
        <a:p>
          <a:endParaRPr lang="en-US"/>
        </a:p>
      </dgm:t>
    </dgm:pt>
    <dgm:pt modelId="{FCDEBC70-7E06-466F-9BF5-27D90392625A}">
      <dgm:prSet/>
      <dgm:spPr/>
      <dgm:t>
        <a:bodyPr/>
        <a:lstStyle/>
        <a:p>
          <a:r>
            <a:rPr lang="lt-LT" noProof="0" dirty="0"/>
            <a:t>Laikas (pvz., 3.75 val.)</a:t>
          </a:r>
        </a:p>
      </dgm:t>
    </dgm:pt>
    <dgm:pt modelId="{3EED59F5-EE1B-442A-A8EB-A10249DA1447}" type="parTrans" cxnId="{C5FCD76A-9F65-4984-AF5E-DDCCD15871AF}">
      <dgm:prSet/>
      <dgm:spPr/>
      <dgm:t>
        <a:bodyPr/>
        <a:lstStyle/>
        <a:p>
          <a:endParaRPr lang="en-US"/>
        </a:p>
      </dgm:t>
    </dgm:pt>
    <dgm:pt modelId="{2A09E56A-38F1-4762-AB3A-CCA7AB283713}" type="sibTrans" cxnId="{C5FCD76A-9F65-4984-AF5E-DDCCD15871AF}">
      <dgm:prSet/>
      <dgm:spPr/>
      <dgm:t>
        <a:bodyPr/>
        <a:lstStyle/>
        <a:p>
          <a:endParaRPr lang="en-US"/>
        </a:p>
      </dgm:t>
    </dgm:pt>
    <dgm:pt modelId="{CFBBB9C1-CACD-4B81-AC3C-7A994FE05D6B}">
      <dgm:prSet/>
      <dgm:spPr/>
      <dgm:t>
        <a:bodyPr/>
        <a:lstStyle/>
        <a:p>
          <a:r>
            <a:rPr lang="lt-LT" b="1" noProof="0" dirty="0"/>
            <a:t>Diskretus nepriklausomas kintamasis:</a:t>
          </a:r>
          <a:endParaRPr lang="lt-LT" noProof="0" dirty="0"/>
        </a:p>
      </dgm:t>
    </dgm:pt>
    <dgm:pt modelId="{36E588D0-D57B-4F9A-A48D-85650619B905}" type="parTrans" cxnId="{8CA8E791-08B3-4078-80E8-E998A12737F5}">
      <dgm:prSet/>
      <dgm:spPr/>
      <dgm:t>
        <a:bodyPr/>
        <a:lstStyle/>
        <a:p>
          <a:endParaRPr lang="en-US"/>
        </a:p>
      </dgm:t>
    </dgm:pt>
    <dgm:pt modelId="{BDB9EB07-74F6-4147-A462-8FD371CBBEEA}" type="sibTrans" cxnId="{8CA8E791-08B3-4078-80E8-E998A12737F5}">
      <dgm:prSet/>
      <dgm:spPr/>
      <dgm:t>
        <a:bodyPr/>
        <a:lstStyle/>
        <a:p>
          <a:endParaRPr lang="en-US"/>
        </a:p>
      </dgm:t>
    </dgm:pt>
    <dgm:pt modelId="{F581CCBF-AA0B-405D-A413-BD622CE8AB81}">
      <dgm:prSet/>
      <dgm:spPr/>
      <dgm:t>
        <a:bodyPr/>
        <a:lstStyle/>
        <a:p>
          <a:r>
            <a:rPr lang="lt-LT" noProof="0" dirty="0"/>
            <a:t>Kambarių skaičius (pvz., 2, 3, 4)</a:t>
          </a:r>
        </a:p>
      </dgm:t>
    </dgm:pt>
    <dgm:pt modelId="{6951449C-60C2-48D1-82AE-A1BA5FD034CA}" type="parTrans" cxnId="{E4E16ECA-9EEE-48B8-A5FC-50332E8B088D}">
      <dgm:prSet/>
      <dgm:spPr/>
      <dgm:t>
        <a:bodyPr/>
        <a:lstStyle/>
        <a:p>
          <a:endParaRPr lang="en-US"/>
        </a:p>
      </dgm:t>
    </dgm:pt>
    <dgm:pt modelId="{A5F04A6F-9E9F-4BD5-9272-6BF2430A858D}" type="sibTrans" cxnId="{E4E16ECA-9EEE-48B8-A5FC-50332E8B088D}">
      <dgm:prSet/>
      <dgm:spPr/>
      <dgm:t>
        <a:bodyPr/>
        <a:lstStyle/>
        <a:p>
          <a:endParaRPr lang="en-US"/>
        </a:p>
      </dgm:t>
    </dgm:pt>
    <dgm:pt modelId="{71EB4447-3291-4CA0-AAD2-13ADD45D1BA0}">
      <dgm:prSet/>
      <dgm:spPr/>
      <dgm:t>
        <a:bodyPr/>
        <a:lstStyle/>
        <a:p>
          <a:r>
            <a:rPr lang="lt-LT" noProof="0" dirty="0"/>
            <a:t>Vaikų skaičius šeimoje (pvz., 0, 1, 2, 3)</a:t>
          </a:r>
        </a:p>
      </dgm:t>
    </dgm:pt>
    <dgm:pt modelId="{E0FD9974-E292-4BF0-9E52-4641C3A5EC8F}" type="parTrans" cxnId="{3AF081E7-FC6E-4D31-AE78-8838E051AA8D}">
      <dgm:prSet/>
      <dgm:spPr/>
      <dgm:t>
        <a:bodyPr/>
        <a:lstStyle/>
        <a:p>
          <a:endParaRPr lang="en-US"/>
        </a:p>
      </dgm:t>
    </dgm:pt>
    <dgm:pt modelId="{49BE00BF-0E12-4DEF-8915-DB655DAB3AFB}" type="sibTrans" cxnId="{3AF081E7-FC6E-4D31-AE78-8838E051AA8D}">
      <dgm:prSet/>
      <dgm:spPr/>
      <dgm:t>
        <a:bodyPr/>
        <a:lstStyle/>
        <a:p>
          <a:endParaRPr lang="en-US"/>
        </a:p>
      </dgm:t>
    </dgm:pt>
    <dgm:pt modelId="{348584AC-3492-42B1-960B-02111A9FE6BE}">
      <dgm:prSet/>
      <dgm:spPr/>
      <dgm:t>
        <a:bodyPr/>
        <a:lstStyle/>
        <a:p>
          <a:r>
            <a:rPr lang="lt-LT" noProof="0" dirty="0"/>
            <a:t>Darbo dienos numeris (pvz., 1–5)</a:t>
          </a:r>
        </a:p>
      </dgm:t>
    </dgm:pt>
    <dgm:pt modelId="{0B89962C-3462-4219-94BA-724312A8FC00}" type="parTrans" cxnId="{207145A7-2B4B-46A6-A189-05FF64E496CE}">
      <dgm:prSet/>
      <dgm:spPr/>
      <dgm:t>
        <a:bodyPr/>
        <a:lstStyle/>
        <a:p>
          <a:endParaRPr lang="en-US"/>
        </a:p>
      </dgm:t>
    </dgm:pt>
    <dgm:pt modelId="{AEDDD6C3-4EA0-42C1-A446-BF2C3FAE2BEB}" type="sibTrans" cxnId="{207145A7-2B4B-46A6-A189-05FF64E496CE}">
      <dgm:prSet/>
      <dgm:spPr/>
      <dgm:t>
        <a:bodyPr/>
        <a:lstStyle/>
        <a:p>
          <a:endParaRPr lang="en-US"/>
        </a:p>
      </dgm:t>
    </dgm:pt>
    <dgm:pt modelId="{86AD49E9-8BBE-B945-9B7F-6D7D1F8B6D4A}">
      <dgm:prSet/>
      <dgm:spPr/>
      <dgm:t>
        <a:bodyPr/>
        <a:lstStyle/>
        <a:p>
          <a:r>
            <a:rPr lang="lt-LT" b="1" noProof="0" dirty="0"/>
            <a:t>Kategoriniai kintamieji (kurie užkoduojami kaip </a:t>
          </a:r>
          <a:r>
            <a:rPr lang="lt-LT" b="1" noProof="0" dirty="0" err="1"/>
            <a:t>dummies</a:t>
          </a:r>
          <a:r>
            <a:rPr lang="lt-LT" b="1" noProof="0" dirty="0"/>
            <a:t> 0/1)</a:t>
          </a:r>
          <a:endParaRPr lang="lt-LT" noProof="0" dirty="0"/>
        </a:p>
      </dgm:t>
    </dgm:pt>
    <dgm:pt modelId="{F71F2740-8045-A941-A018-87738B36D74C}" type="parTrans" cxnId="{474AE7A3-A9B3-E04A-8C7B-CB16BA1729C1}">
      <dgm:prSet/>
      <dgm:spPr/>
      <dgm:t>
        <a:bodyPr/>
        <a:lstStyle/>
        <a:p>
          <a:endParaRPr lang="en-US"/>
        </a:p>
      </dgm:t>
    </dgm:pt>
    <dgm:pt modelId="{ED4D73F8-4D62-EB42-937B-8C9D17ADB2C5}" type="sibTrans" cxnId="{474AE7A3-A9B3-E04A-8C7B-CB16BA1729C1}">
      <dgm:prSet/>
      <dgm:spPr/>
      <dgm:t>
        <a:bodyPr/>
        <a:lstStyle/>
        <a:p>
          <a:endParaRPr lang="en-US"/>
        </a:p>
      </dgm:t>
    </dgm:pt>
    <dgm:pt modelId="{6EDD6510-E1FF-B345-8057-044E93EC6B8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lt-LT" noProof="0" dirty="0"/>
            <a:t>Miesto pavadinimas (Vilnius, Kaunas → koduojama kaip „</a:t>
          </a:r>
          <a:r>
            <a:rPr lang="lt-LT" noProof="0" dirty="0" err="1"/>
            <a:t>dummy</a:t>
          </a:r>
          <a:r>
            <a:rPr lang="lt-LT" noProof="0" dirty="0"/>
            <a:t> </a:t>
          </a:r>
          <a:r>
            <a:rPr lang="lt-LT" noProof="0" dirty="0" err="1"/>
            <a:t>variables</a:t>
          </a:r>
          <a:r>
            <a:rPr lang="lt-LT" noProof="0" dirty="0"/>
            <a:t>“)</a:t>
          </a:r>
        </a:p>
      </dgm:t>
    </dgm:pt>
    <dgm:pt modelId="{4102B145-8277-4041-A129-0B80A55520DF}" type="parTrans" cxnId="{78C3FCCE-F7A0-0C49-9ECC-C8C1CB253980}">
      <dgm:prSet/>
      <dgm:spPr/>
      <dgm:t>
        <a:bodyPr/>
        <a:lstStyle/>
        <a:p>
          <a:endParaRPr lang="en-US"/>
        </a:p>
      </dgm:t>
    </dgm:pt>
    <dgm:pt modelId="{E528486A-DA0E-ED4A-B30A-4D089D249361}" type="sibTrans" cxnId="{78C3FCCE-F7A0-0C49-9ECC-C8C1CB253980}">
      <dgm:prSet/>
      <dgm:spPr/>
      <dgm:t>
        <a:bodyPr/>
        <a:lstStyle/>
        <a:p>
          <a:endParaRPr lang="en-US"/>
        </a:p>
      </dgm:t>
    </dgm:pt>
    <dgm:pt modelId="{649EA199-4144-9E48-8BD8-952B28752D2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lt-LT" noProof="0" dirty="0"/>
            <a:t>Išsilavinimo lygis (bakalauras, magistras, doktorantas)</a:t>
          </a:r>
        </a:p>
      </dgm:t>
    </dgm:pt>
    <dgm:pt modelId="{71BDE048-B35E-504C-A6D6-2BA913E2133B}" type="parTrans" cxnId="{FBA7F708-8FA5-D144-8949-51CA25AE33B9}">
      <dgm:prSet/>
      <dgm:spPr/>
      <dgm:t>
        <a:bodyPr/>
        <a:lstStyle/>
        <a:p>
          <a:endParaRPr lang="en-US"/>
        </a:p>
      </dgm:t>
    </dgm:pt>
    <dgm:pt modelId="{E0287254-61E8-3A42-84DC-B6AD49FB8EDE}" type="sibTrans" cxnId="{FBA7F708-8FA5-D144-8949-51CA25AE33B9}">
      <dgm:prSet/>
      <dgm:spPr/>
      <dgm:t>
        <a:bodyPr/>
        <a:lstStyle/>
        <a:p>
          <a:endParaRPr lang="en-US"/>
        </a:p>
      </dgm:t>
    </dgm:pt>
    <dgm:pt modelId="{1DCB7C28-ADBB-6449-8645-3860A3C1375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lt-LT" noProof="0" dirty="0"/>
            <a:t>Lytis (moteris, vyras)</a:t>
          </a:r>
        </a:p>
      </dgm:t>
    </dgm:pt>
    <dgm:pt modelId="{C1C5C01C-28E5-B245-A7E4-A3729CC0659F}" type="parTrans" cxnId="{B6B8F8C5-D992-484C-B52C-8A033A2934B7}">
      <dgm:prSet/>
      <dgm:spPr/>
      <dgm:t>
        <a:bodyPr/>
        <a:lstStyle/>
        <a:p>
          <a:endParaRPr lang="en-US"/>
        </a:p>
      </dgm:t>
    </dgm:pt>
    <dgm:pt modelId="{98716428-874C-8F46-8F0B-0269E57CF1A4}" type="sibTrans" cxnId="{B6B8F8C5-D992-484C-B52C-8A033A2934B7}">
      <dgm:prSet/>
      <dgm:spPr/>
      <dgm:t>
        <a:bodyPr/>
        <a:lstStyle/>
        <a:p>
          <a:endParaRPr lang="en-US"/>
        </a:p>
      </dgm:t>
    </dgm:pt>
    <dgm:pt modelId="{9C387E4E-69DA-F242-83D0-730AD0BD4CC5}" type="pres">
      <dgm:prSet presAssocID="{4B268CC2-9854-47A8-BB4B-EB5D86A9D70A}" presName="diagram" presStyleCnt="0">
        <dgm:presLayoutVars>
          <dgm:dir/>
          <dgm:resizeHandles val="exact"/>
        </dgm:presLayoutVars>
      </dgm:prSet>
      <dgm:spPr/>
    </dgm:pt>
    <dgm:pt modelId="{10CA5C63-88B3-B943-ADEE-7BBC7A5B0656}" type="pres">
      <dgm:prSet presAssocID="{AEC68A5C-65D1-41B6-86ED-17891849FD3F}" presName="node" presStyleLbl="node1" presStyleIdx="0" presStyleCnt="12">
        <dgm:presLayoutVars>
          <dgm:bulletEnabled val="1"/>
        </dgm:presLayoutVars>
      </dgm:prSet>
      <dgm:spPr/>
    </dgm:pt>
    <dgm:pt modelId="{665B07A6-5723-AB43-81A2-7CA8503AE9ED}" type="pres">
      <dgm:prSet presAssocID="{28D17DE6-680B-4B11-9879-F2E5638DB4CB}" presName="sibTrans" presStyleCnt="0"/>
      <dgm:spPr/>
    </dgm:pt>
    <dgm:pt modelId="{5C0CF59E-91E0-C841-A167-E06D661979F9}" type="pres">
      <dgm:prSet presAssocID="{50EF38C6-0E12-44FE-AB1A-2C36711A1EEA}" presName="node" presStyleLbl="node1" presStyleIdx="1" presStyleCnt="12">
        <dgm:presLayoutVars>
          <dgm:bulletEnabled val="1"/>
        </dgm:presLayoutVars>
      </dgm:prSet>
      <dgm:spPr/>
    </dgm:pt>
    <dgm:pt modelId="{16A415F6-1159-A547-ADD9-E1DB5945A045}" type="pres">
      <dgm:prSet presAssocID="{3B8CBDDD-DD03-492F-984E-51704C597630}" presName="sibTrans" presStyleCnt="0"/>
      <dgm:spPr/>
    </dgm:pt>
    <dgm:pt modelId="{C39908EF-F177-1243-96D0-2C1DB18E341A}" type="pres">
      <dgm:prSet presAssocID="{687AE0D0-7334-4615-ACBD-8F3E7AD72CA8}" presName="node" presStyleLbl="node1" presStyleIdx="2" presStyleCnt="12" custLinFactNeighborX="-3144" custLinFactNeighborY="-826">
        <dgm:presLayoutVars>
          <dgm:bulletEnabled val="1"/>
        </dgm:presLayoutVars>
      </dgm:prSet>
      <dgm:spPr/>
    </dgm:pt>
    <dgm:pt modelId="{CB0A5814-0464-214C-AB00-56D79B9D07F1}" type="pres">
      <dgm:prSet presAssocID="{90DFBE2C-CF52-4A43-B939-EF40B8C97780}" presName="sibTrans" presStyleCnt="0"/>
      <dgm:spPr/>
    </dgm:pt>
    <dgm:pt modelId="{D50013DC-A8B0-A542-A108-EEB544834136}" type="pres">
      <dgm:prSet presAssocID="{FCDEBC70-7E06-466F-9BF5-27D90392625A}" presName="node" presStyleLbl="node1" presStyleIdx="3" presStyleCnt="12" custLinFactNeighborX="-7860" custLinFactNeighborY="-826">
        <dgm:presLayoutVars>
          <dgm:bulletEnabled val="1"/>
        </dgm:presLayoutVars>
      </dgm:prSet>
      <dgm:spPr/>
    </dgm:pt>
    <dgm:pt modelId="{3D671ADF-5757-8341-B16F-063B4181032A}" type="pres">
      <dgm:prSet presAssocID="{2A09E56A-38F1-4762-AB3A-CCA7AB283713}" presName="sibTrans" presStyleCnt="0"/>
      <dgm:spPr/>
    </dgm:pt>
    <dgm:pt modelId="{BDCB0F6C-F4FC-B546-B7CD-B277FF01408B}" type="pres">
      <dgm:prSet presAssocID="{CFBBB9C1-CACD-4B81-AC3C-7A994FE05D6B}" presName="node" presStyleLbl="node1" presStyleIdx="4" presStyleCnt="12" custLinFactX="-200000" custLinFactY="17575" custLinFactNeighborX="-240990" custLinFactNeighborY="100000">
        <dgm:presLayoutVars>
          <dgm:bulletEnabled val="1"/>
        </dgm:presLayoutVars>
      </dgm:prSet>
      <dgm:spPr/>
    </dgm:pt>
    <dgm:pt modelId="{66EC43C9-EE5C-BB4E-8FBB-B42B409F2B4A}" type="pres">
      <dgm:prSet presAssocID="{BDB9EB07-74F6-4147-A462-8FD371CBBEEA}" presName="sibTrans" presStyleCnt="0"/>
      <dgm:spPr/>
    </dgm:pt>
    <dgm:pt modelId="{E2D2736A-CAC2-4742-B8A7-F0AE2D8AE9FE}" type="pres">
      <dgm:prSet presAssocID="{F581CCBF-AA0B-405D-A413-BD622CE8AB81}" presName="node" presStyleLbl="node1" presStyleIdx="5" presStyleCnt="12" custLinFactX="8479" custLinFactNeighborX="100000" custLinFactNeighborY="-1712">
        <dgm:presLayoutVars>
          <dgm:bulletEnabled val="1"/>
        </dgm:presLayoutVars>
      </dgm:prSet>
      <dgm:spPr/>
    </dgm:pt>
    <dgm:pt modelId="{3D0DDEFC-FF40-8747-A495-7D20A0508224}" type="pres">
      <dgm:prSet presAssocID="{A5F04A6F-9E9F-4BD5-9272-6BF2430A858D}" presName="sibTrans" presStyleCnt="0"/>
      <dgm:spPr/>
    </dgm:pt>
    <dgm:pt modelId="{9B8B8986-D864-0140-A799-498B740E3293}" type="pres">
      <dgm:prSet presAssocID="{71EB4447-3291-4CA0-AAD2-13ADD45D1BA0}" presName="node" presStyleLbl="node1" presStyleIdx="6" presStyleCnt="12" custLinFactX="4397" custLinFactNeighborX="100000" custLinFactNeighborY="3529">
        <dgm:presLayoutVars>
          <dgm:bulletEnabled val="1"/>
        </dgm:presLayoutVars>
      </dgm:prSet>
      <dgm:spPr/>
    </dgm:pt>
    <dgm:pt modelId="{B8F581C5-8C83-444F-B57A-46DC2986815C}" type="pres">
      <dgm:prSet presAssocID="{49BE00BF-0E12-4DEF-8915-DB655DAB3AFB}" presName="sibTrans" presStyleCnt="0"/>
      <dgm:spPr/>
    </dgm:pt>
    <dgm:pt modelId="{BB62FC2B-4569-2A4C-9EF9-9495DFAE75FA}" type="pres">
      <dgm:prSet presAssocID="{348584AC-3492-42B1-960B-02111A9FE6BE}" presName="node" presStyleLbl="node1" presStyleIdx="7" presStyleCnt="12" custLinFactX="6121" custLinFactNeighborX="100000" custLinFactNeighborY="6320">
        <dgm:presLayoutVars>
          <dgm:bulletEnabled val="1"/>
        </dgm:presLayoutVars>
      </dgm:prSet>
      <dgm:spPr/>
    </dgm:pt>
    <dgm:pt modelId="{1B945775-92E1-DB45-B42E-3F1DCD40E24B}" type="pres">
      <dgm:prSet presAssocID="{AEDDD6C3-4EA0-42C1-A446-BF2C3FAE2BEB}" presName="sibTrans" presStyleCnt="0"/>
      <dgm:spPr/>
    </dgm:pt>
    <dgm:pt modelId="{93C1CAE3-22F3-E54E-AC66-AAF8201EEDBC}" type="pres">
      <dgm:prSet presAssocID="{86AD49E9-8BBE-B945-9B7F-6D7D1F8B6D4A}" presName="node" presStyleLbl="node1" presStyleIdx="8" presStyleCnt="12" custLinFactX="-132512" custLinFactY="20442" custLinFactNeighborX="-200000" custLinFactNeighborY="100000">
        <dgm:presLayoutVars>
          <dgm:bulletEnabled val="1"/>
        </dgm:presLayoutVars>
      </dgm:prSet>
      <dgm:spPr/>
    </dgm:pt>
    <dgm:pt modelId="{1869FDCB-CC30-2247-A0BD-E2083816BAC2}" type="pres">
      <dgm:prSet presAssocID="{ED4D73F8-4D62-EB42-937B-8C9D17ADB2C5}" presName="sibTrans" presStyleCnt="0"/>
      <dgm:spPr/>
    </dgm:pt>
    <dgm:pt modelId="{EE0BA823-8258-6F43-B4FC-2C60CF685A48}" type="pres">
      <dgm:prSet presAssocID="{6EDD6510-E1FF-B345-8057-044E93EC6B88}" presName="node" presStyleLbl="node1" presStyleIdx="9" presStyleCnt="12" custLinFactX="-131725" custLinFactY="20442" custLinFactNeighborX="-200000" custLinFactNeighborY="100000">
        <dgm:presLayoutVars>
          <dgm:bulletEnabled val="1"/>
        </dgm:presLayoutVars>
      </dgm:prSet>
      <dgm:spPr/>
    </dgm:pt>
    <dgm:pt modelId="{260A5BE0-A0EF-5143-B5F4-8170769E90A8}" type="pres">
      <dgm:prSet presAssocID="{E528486A-DA0E-ED4A-B30A-4D089D249361}" presName="sibTrans" presStyleCnt="0"/>
      <dgm:spPr/>
    </dgm:pt>
    <dgm:pt modelId="{29755E6A-2EA1-CC4A-AC54-E238C625B630}" type="pres">
      <dgm:prSet presAssocID="{649EA199-4144-9E48-8BD8-952B28752D28}" presName="node" presStyleLbl="node1" presStyleIdx="10" presStyleCnt="12" custLinFactNeighborX="49523" custLinFactNeighborY="3775">
        <dgm:presLayoutVars>
          <dgm:bulletEnabled val="1"/>
        </dgm:presLayoutVars>
      </dgm:prSet>
      <dgm:spPr/>
    </dgm:pt>
    <dgm:pt modelId="{463A5462-1681-834D-A2AF-8683F2ADB078}" type="pres">
      <dgm:prSet presAssocID="{E0287254-61E8-3A42-84DC-B6AD49FB8EDE}" presName="sibTrans" presStyleCnt="0"/>
      <dgm:spPr/>
    </dgm:pt>
    <dgm:pt modelId="{1AE2CD45-FF43-0E44-8343-76B09525389F}" type="pres">
      <dgm:prSet presAssocID="{1DCB7C28-ADBB-6449-8645-3860A3C13754}" presName="node" presStyleLbl="node1" presStyleIdx="11" presStyleCnt="12" custLinFactNeighborX="51095" custLinFactNeighborY="3775">
        <dgm:presLayoutVars>
          <dgm:bulletEnabled val="1"/>
        </dgm:presLayoutVars>
      </dgm:prSet>
      <dgm:spPr/>
    </dgm:pt>
  </dgm:ptLst>
  <dgm:cxnLst>
    <dgm:cxn modelId="{FBA7F708-8FA5-D144-8949-51CA25AE33B9}" srcId="{4B268CC2-9854-47A8-BB4B-EB5D86A9D70A}" destId="{649EA199-4144-9E48-8BD8-952B28752D28}" srcOrd="10" destOrd="0" parTransId="{71BDE048-B35E-504C-A6D6-2BA913E2133B}" sibTransId="{E0287254-61E8-3A42-84DC-B6AD49FB8EDE}"/>
    <dgm:cxn modelId="{A4A3F335-F438-DF4F-A895-F03BE39A9AC5}" type="presOf" srcId="{4B268CC2-9854-47A8-BB4B-EB5D86A9D70A}" destId="{9C387E4E-69DA-F242-83D0-730AD0BD4CC5}" srcOrd="0" destOrd="0" presId="urn:microsoft.com/office/officeart/2005/8/layout/default"/>
    <dgm:cxn modelId="{B2C9FD41-E8F0-D341-9ED8-D537E721A9D5}" type="presOf" srcId="{6EDD6510-E1FF-B345-8057-044E93EC6B88}" destId="{EE0BA823-8258-6F43-B4FC-2C60CF685A48}" srcOrd="0" destOrd="0" presId="urn:microsoft.com/office/officeart/2005/8/layout/default"/>
    <dgm:cxn modelId="{A8368C47-6116-104D-AB17-AD4C7AF70FF2}" type="presOf" srcId="{71EB4447-3291-4CA0-AAD2-13ADD45D1BA0}" destId="{9B8B8986-D864-0140-A799-498B740E3293}" srcOrd="0" destOrd="0" presId="urn:microsoft.com/office/officeart/2005/8/layout/default"/>
    <dgm:cxn modelId="{2053354B-F4D8-4114-91EB-3B39BEB52B12}" srcId="{4B268CC2-9854-47A8-BB4B-EB5D86A9D70A}" destId="{687AE0D0-7334-4615-ACBD-8F3E7AD72CA8}" srcOrd="2" destOrd="0" parTransId="{312C32BF-5380-49BD-86FD-9DF0FBE612AB}" sibTransId="{90DFBE2C-CF52-4A43-B939-EF40B8C97780}"/>
    <dgm:cxn modelId="{86B6554B-2C01-6F49-BC66-5DB3663F61BD}" type="presOf" srcId="{348584AC-3492-42B1-960B-02111A9FE6BE}" destId="{BB62FC2B-4569-2A4C-9EF9-9495DFAE75FA}" srcOrd="0" destOrd="0" presId="urn:microsoft.com/office/officeart/2005/8/layout/default"/>
    <dgm:cxn modelId="{6CF2B955-F7FD-7F4C-AB76-72B32548CA72}" type="presOf" srcId="{86AD49E9-8BBE-B945-9B7F-6D7D1F8B6D4A}" destId="{93C1CAE3-22F3-E54E-AC66-AAF8201EEDBC}" srcOrd="0" destOrd="0" presId="urn:microsoft.com/office/officeart/2005/8/layout/default"/>
    <dgm:cxn modelId="{4936115B-8F51-9D43-9CD6-DEE82FE068BD}" type="presOf" srcId="{F581CCBF-AA0B-405D-A413-BD622CE8AB81}" destId="{E2D2736A-CAC2-4742-B8A7-F0AE2D8AE9FE}" srcOrd="0" destOrd="0" presId="urn:microsoft.com/office/officeart/2005/8/layout/default"/>
    <dgm:cxn modelId="{AD445265-71DE-104A-879B-70B0FD78C926}" type="presOf" srcId="{FCDEBC70-7E06-466F-9BF5-27D90392625A}" destId="{D50013DC-A8B0-A542-A108-EEB544834136}" srcOrd="0" destOrd="0" presId="urn:microsoft.com/office/officeart/2005/8/layout/default"/>
    <dgm:cxn modelId="{C5FCD76A-9F65-4984-AF5E-DDCCD15871AF}" srcId="{4B268CC2-9854-47A8-BB4B-EB5D86A9D70A}" destId="{FCDEBC70-7E06-466F-9BF5-27D90392625A}" srcOrd="3" destOrd="0" parTransId="{3EED59F5-EE1B-442A-A8EB-A10249DA1447}" sibTransId="{2A09E56A-38F1-4762-AB3A-CCA7AB283713}"/>
    <dgm:cxn modelId="{B2791B72-7531-41A5-976E-E745D252ED0D}" srcId="{4B268CC2-9854-47A8-BB4B-EB5D86A9D70A}" destId="{50EF38C6-0E12-44FE-AB1A-2C36711A1EEA}" srcOrd="1" destOrd="0" parTransId="{A3143E9F-4865-40DE-80E1-E4BCC1A619F2}" sibTransId="{3B8CBDDD-DD03-492F-984E-51704C597630}"/>
    <dgm:cxn modelId="{D09F128F-F97E-0349-83DA-59F719904225}" type="presOf" srcId="{AEC68A5C-65D1-41B6-86ED-17891849FD3F}" destId="{10CA5C63-88B3-B943-ADEE-7BBC7A5B0656}" srcOrd="0" destOrd="0" presId="urn:microsoft.com/office/officeart/2005/8/layout/default"/>
    <dgm:cxn modelId="{8CA8E791-08B3-4078-80E8-E998A12737F5}" srcId="{4B268CC2-9854-47A8-BB4B-EB5D86A9D70A}" destId="{CFBBB9C1-CACD-4B81-AC3C-7A994FE05D6B}" srcOrd="4" destOrd="0" parTransId="{36E588D0-D57B-4F9A-A48D-85650619B905}" sibTransId="{BDB9EB07-74F6-4147-A462-8FD371CBBEEA}"/>
    <dgm:cxn modelId="{F2C54E97-0C5D-2C4A-9FE7-7A9841D01AD9}" type="presOf" srcId="{649EA199-4144-9E48-8BD8-952B28752D28}" destId="{29755E6A-2EA1-CC4A-AC54-E238C625B630}" srcOrd="0" destOrd="0" presId="urn:microsoft.com/office/officeart/2005/8/layout/default"/>
    <dgm:cxn modelId="{474AE7A3-A9B3-E04A-8C7B-CB16BA1729C1}" srcId="{4B268CC2-9854-47A8-BB4B-EB5D86A9D70A}" destId="{86AD49E9-8BBE-B945-9B7F-6D7D1F8B6D4A}" srcOrd="8" destOrd="0" parTransId="{F71F2740-8045-A941-A018-87738B36D74C}" sibTransId="{ED4D73F8-4D62-EB42-937B-8C9D17ADB2C5}"/>
    <dgm:cxn modelId="{207145A7-2B4B-46A6-A189-05FF64E496CE}" srcId="{4B268CC2-9854-47A8-BB4B-EB5D86A9D70A}" destId="{348584AC-3492-42B1-960B-02111A9FE6BE}" srcOrd="7" destOrd="0" parTransId="{0B89962C-3462-4219-94BA-724312A8FC00}" sibTransId="{AEDDD6C3-4EA0-42C1-A446-BF2C3FAE2BEB}"/>
    <dgm:cxn modelId="{4D4351BB-B57D-5E43-8AE9-E13AA785D9BB}" type="presOf" srcId="{50EF38C6-0E12-44FE-AB1A-2C36711A1EEA}" destId="{5C0CF59E-91E0-C841-A167-E06D661979F9}" srcOrd="0" destOrd="0" presId="urn:microsoft.com/office/officeart/2005/8/layout/default"/>
    <dgm:cxn modelId="{BE9B60C5-09E3-4D33-9537-641092FFB46D}" srcId="{4B268CC2-9854-47A8-BB4B-EB5D86A9D70A}" destId="{AEC68A5C-65D1-41B6-86ED-17891849FD3F}" srcOrd="0" destOrd="0" parTransId="{CC5A06D5-5562-4A5F-856C-38E35C12A250}" sibTransId="{28D17DE6-680B-4B11-9879-F2E5638DB4CB}"/>
    <dgm:cxn modelId="{B6B8F8C5-D992-484C-B52C-8A033A2934B7}" srcId="{4B268CC2-9854-47A8-BB4B-EB5D86A9D70A}" destId="{1DCB7C28-ADBB-6449-8645-3860A3C13754}" srcOrd="11" destOrd="0" parTransId="{C1C5C01C-28E5-B245-A7E4-A3729CC0659F}" sibTransId="{98716428-874C-8F46-8F0B-0269E57CF1A4}"/>
    <dgm:cxn modelId="{E4E16ECA-9EEE-48B8-A5FC-50332E8B088D}" srcId="{4B268CC2-9854-47A8-BB4B-EB5D86A9D70A}" destId="{F581CCBF-AA0B-405D-A413-BD622CE8AB81}" srcOrd="5" destOrd="0" parTransId="{6951449C-60C2-48D1-82AE-A1BA5FD034CA}" sibTransId="{A5F04A6F-9E9F-4BD5-9272-6BF2430A858D}"/>
    <dgm:cxn modelId="{78C3FCCE-F7A0-0C49-9ECC-C8C1CB253980}" srcId="{4B268CC2-9854-47A8-BB4B-EB5D86A9D70A}" destId="{6EDD6510-E1FF-B345-8057-044E93EC6B88}" srcOrd="9" destOrd="0" parTransId="{4102B145-8277-4041-A129-0B80A55520DF}" sibTransId="{E528486A-DA0E-ED4A-B30A-4D089D249361}"/>
    <dgm:cxn modelId="{2F9434CF-706C-F84B-8545-4F22F1BB2B4C}" type="presOf" srcId="{1DCB7C28-ADBB-6449-8645-3860A3C13754}" destId="{1AE2CD45-FF43-0E44-8343-76B09525389F}" srcOrd="0" destOrd="0" presId="urn:microsoft.com/office/officeart/2005/8/layout/default"/>
    <dgm:cxn modelId="{3AF081E7-FC6E-4D31-AE78-8838E051AA8D}" srcId="{4B268CC2-9854-47A8-BB4B-EB5D86A9D70A}" destId="{71EB4447-3291-4CA0-AAD2-13ADD45D1BA0}" srcOrd="6" destOrd="0" parTransId="{E0FD9974-E292-4BF0-9E52-4641C3A5EC8F}" sibTransId="{49BE00BF-0E12-4DEF-8915-DB655DAB3AFB}"/>
    <dgm:cxn modelId="{203B0EF3-C9D1-0340-B176-8930E955EF2E}" type="presOf" srcId="{CFBBB9C1-CACD-4B81-AC3C-7A994FE05D6B}" destId="{BDCB0F6C-F4FC-B546-B7CD-B277FF01408B}" srcOrd="0" destOrd="0" presId="urn:microsoft.com/office/officeart/2005/8/layout/default"/>
    <dgm:cxn modelId="{0D9939FB-7EE7-7147-A0E2-8CD66FC5B281}" type="presOf" srcId="{687AE0D0-7334-4615-ACBD-8F3E7AD72CA8}" destId="{C39908EF-F177-1243-96D0-2C1DB18E341A}" srcOrd="0" destOrd="0" presId="urn:microsoft.com/office/officeart/2005/8/layout/default"/>
    <dgm:cxn modelId="{854E2297-B2E4-8E42-8CE4-60F66CBFD081}" type="presParOf" srcId="{9C387E4E-69DA-F242-83D0-730AD0BD4CC5}" destId="{10CA5C63-88B3-B943-ADEE-7BBC7A5B0656}" srcOrd="0" destOrd="0" presId="urn:microsoft.com/office/officeart/2005/8/layout/default"/>
    <dgm:cxn modelId="{36BA464B-77FE-E947-BF70-9A7D5B7F0D7F}" type="presParOf" srcId="{9C387E4E-69DA-F242-83D0-730AD0BD4CC5}" destId="{665B07A6-5723-AB43-81A2-7CA8503AE9ED}" srcOrd="1" destOrd="0" presId="urn:microsoft.com/office/officeart/2005/8/layout/default"/>
    <dgm:cxn modelId="{7C30A9AD-06AB-CF4C-8B03-2ABD782FFDF1}" type="presParOf" srcId="{9C387E4E-69DA-F242-83D0-730AD0BD4CC5}" destId="{5C0CF59E-91E0-C841-A167-E06D661979F9}" srcOrd="2" destOrd="0" presId="urn:microsoft.com/office/officeart/2005/8/layout/default"/>
    <dgm:cxn modelId="{2233BF70-60B2-FF45-AECF-D923CB05410B}" type="presParOf" srcId="{9C387E4E-69DA-F242-83D0-730AD0BD4CC5}" destId="{16A415F6-1159-A547-ADD9-E1DB5945A045}" srcOrd="3" destOrd="0" presId="urn:microsoft.com/office/officeart/2005/8/layout/default"/>
    <dgm:cxn modelId="{BA65FD43-9AC6-C745-9FD8-BE412F87D6BD}" type="presParOf" srcId="{9C387E4E-69DA-F242-83D0-730AD0BD4CC5}" destId="{C39908EF-F177-1243-96D0-2C1DB18E341A}" srcOrd="4" destOrd="0" presId="urn:microsoft.com/office/officeart/2005/8/layout/default"/>
    <dgm:cxn modelId="{6146D209-29C9-9F4E-84ED-BE10BA42E30F}" type="presParOf" srcId="{9C387E4E-69DA-F242-83D0-730AD0BD4CC5}" destId="{CB0A5814-0464-214C-AB00-56D79B9D07F1}" srcOrd="5" destOrd="0" presId="urn:microsoft.com/office/officeart/2005/8/layout/default"/>
    <dgm:cxn modelId="{7B0DF9B7-442C-2144-88BA-430D1E1B69C5}" type="presParOf" srcId="{9C387E4E-69DA-F242-83D0-730AD0BD4CC5}" destId="{D50013DC-A8B0-A542-A108-EEB544834136}" srcOrd="6" destOrd="0" presId="urn:microsoft.com/office/officeart/2005/8/layout/default"/>
    <dgm:cxn modelId="{DF5B0A4D-312A-0D4A-A2BC-81008F02ABAD}" type="presParOf" srcId="{9C387E4E-69DA-F242-83D0-730AD0BD4CC5}" destId="{3D671ADF-5757-8341-B16F-063B4181032A}" srcOrd="7" destOrd="0" presId="urn:microsoft.com/office/officeart/2005/8/layout/default"/>
    <dgm:cxn modelId="{7369A8C2-0407-994F-B4CF-7D77017B1470}" type="presParOf" srcId="{9C387E4E-69DA-F242-83D0-730AD0BD4CC5}" destId="{BDCB0F6C-F4FC-B546-B7CD-B277FF01408B}" srcOrd="8" destOrd="0" presId="urn:microsoft.com/office/officeart/2005/8/layout/default"/>
    <dgm:cxn modelId="{688B7834-9F9C-7E45-B6E3-E1D6AC469628}" type="presParOf" srcId="{9C387E4E-69DA-F242-83D0-730AD0BD4CC5}" destId="{66EC43C9-EE5C-BB4E-8FBB-B42B409F2B4A}" srcOrd="9" destOrd="0" presId="urn:microsoft.com/office/officeart/2005/8/layout/default"/>
    <dgm:cxn modelId="{C2B2D074-00FC-2743-ADDB-363E81F33AA6}" type="presParOf" srcId="{9C387E4E-69DA-F242-83D0-730AD0BD4CC5}" destId="{E2D2736A-CAC2-4742-B8A7-F0AE2D8AE9FE}" srcOrd="10" destOrd="0" presId="urn:microsoft.com/office/officeart/2005/8/layout/default"/>
    <dgm:cxn modelId="{0E7CC5C7-677C-0845-81E6-FAAC42BB7D2E}" type="presParOf" srcId="{9C387E4E-69DA-F242-83D0-730AD0BD4CC5}" destId="{3D0DDEFC-FF40-8747-A495-7D20A0508224}" srcOrd="11" destOrd="0" presId="urn:microsoft.com/office/officeart/2005/8/layout/default"/>
    <dgm:cxn modelId="{B54FFB78-2501-CA45-BC2A-2D9094F034F2}" type="presParOf" srcId="{9C387E4E-69DA-F242-83D0-730AD0BD4CC5}" destId="{9B8B8986-D864-0140-A799-498B740E3293}" srcOrd="12" destOrd="0" presId="urn:microsoft.com/office/officeart/2005/8/layout/default"/>
    <dgm:cxn modelId="{988C21CC-713E-9B40-881E-5D43976C4C13}" type="presParOf" srcId="{9C387E4E-69DA-F242-83D0-730AD0BD4CC5}" destId="{B8F581C5-8C83-444F-B57A-46DC2986815C}" srcOrd="13" destOrd="0" presId="urn:microsoft.com/office/officeart/2005/8/layout/default"/>
    <dgm:cxn modelId="{F76BF2B4-9326-EA47-AB89-D430F41581B3}" type="presParOf" srcId="{9C387E4E-69DA-F242-83D0-730AD0BD4CC5}" destId="{BB62FC2B-4569-2A4C-9EF9-9495DFAE75FA}" srcOrd="14" destOrd="0" presId="urn:microsoft.com/office/officeart/2005/8/layout/default"/>
    <dgm:cxn modelId="{C727B3F5-510C-1345-9A65-D364638A4589}" type="presParOf" srcId="{9C387E4E-69DA-F242-83D0-730AD0BD4CC5}" destId="{1B945775-92E1-DB45-B42E-3F1DCD40E24B}" srcOrd="15" destOrd="0" presId="urn:microsoft.com/office/officeart/2005/8/layout/default"/>
    <dgm:cxn modelId="{27BAC6F0-CFD7-F148-9C4A-212D841FCEB7}" type="presParOf" srcId="{9C387E4E-69DA-F242-83D0-730AD0BD4CC5}" destId="{93C1CAE3-22F3-E54E-AC66-AAF8201EEDBC}" srcOrd="16" destOrd="0" presId="urn:microsoft.com/office/officeart/2005/8/layout/default"/>
    <dgm:cxn modelId="{D9962DF1-F684-E142-8FB9-7BE4CE7EDB3A}" type="presParOf" srcId="{9C387E4E-69DA-F242-83D0-730AD0BD4CC5}" destId="{1869FDCB-CC30-2247-A0BD-E2083816BAC2}" srcOrd="17" destOrd="0" presId="urn:microsoft.com/office/officeart/2005/8/layout/default"/>
    <dgm:cxn modelId="{98FFDFF9-134C-6E42-977E-197FBE486F3D}" type="presParOf" srcId="{9C387E4E-69DA-F242-83D0-730AD0BD4CC5}" destId="{EE0BA823-8258-6F43-B4FC-2C60CF685A48}" srcOrd="18" destOrd="0" presId="urn:microsoft.com/office/officeart/2005/8/layout/default"/>
    <dgm:cxn modelId="{8C4CF372-97CE-954A-8F7C-B85C72EE0F52}" type="presParOf" srcId="{9C387E4E-69DA-F242-83D0-730AD0BD4CC5}" destId="{260A5BE0-A0EF-5143-B5F4-8170769E90A8}" srcOrd="19" destOrd="0" presId="urn:microsoft.com/office/officeart/2005/8/layout/default"/>
    <dgm:cxn modelId="{56FEFF8E-B68F-3449-B677-7E07FC2FDD48}" type="presParOf" srcId="{9C387E4E-69DA-F242-83D0-730AD0BD4CC5}" destId="{29755E6A-2EA1-CC4A-AC54-E238C625B630}" srcOrd="20" destOrd="0" presId="urn:microsoft.com/office/officeart/2005/8/layout/default"/>
    <dgm:cxn modelId="{A84F5A3A-3013-6744-9CAC-31CA0C74F4FB}" type="presParOf" srcId="{9C387E4E-69DA-F242-83D0-730AD0BD4CC5}" destId="{463A5462-1681-834D-A2AF-8683F2ADB078}" srcOrd="21" destOrd="0" presId="urn:microsoft.com/office/officeart/2005/8/layout/default"/>
    <dgm:cxn modelId="{95492095-C339-EF4E-B3C1-64BF0878062D}" type="presParOf" srcId="{9C387E4E-69DA-F242-83D0-730AD0BD4CC5}" destId="{1AE2CD45-FF43-0E44-8343-76B09525389F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A3A3B1B-A167-439D-B5D0-BDFA3BC294C5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39CBD8-137A-41E9-951C-EDA1604EE86F}">
      <dgm:prSet/>
      <dgm:spPr/>
      <dgm:t>
        <a:bodyPr/>
        <a:lstStyle/>
        <a:p>
          <a:r>
            <a:rPr lang="lt-LT" noProof="0" dirty="0"/>
            <a:t>vertė = 𝒃</a:t>
          </a:r>
          <a:r>
            <a:rPr lang="lt-LT" baseline="-25000" noProof="0" dirty="0"/>
            <a:t>𝟎</a:t>
          </a:r>
          <a:r>
            <a:rPr lang="lt-LT" noProof="0" dirty="0"/>
            <a:t> + 𝒃</a:t>
          </a:r>
          <a:r>
            <a:rPr lang="lt-LT" baseline="-25000" noProof="0" dirty="0"/>
            <a:t>𝟏</a:t>
          </a:r>
          <a:r>
            <a:rPr lang="lt-LT" noProof="0" dirty="0"/>
            <a:t> ∙ amžius</a:t>
          </a:r>
        </a:p>
      </dgm:t>
    </dgm:pt>
    <dgm:pt modelId="{297B6631-578F-4DA2-965E-AC28647589CA}" type="parTrans" cxnId="{7A003AF8-6648-4431-AA7C-F6A65576672A}">
      <dgm:prSet/>
      <dgm:spPr/>
      <dgm:t>
        <a:bodyPr/>
        <a:lstStyle/>
        <a:p>
          <a:endParaRPr lang="en-US"/>
        </a:p>
      </dgm:t>
    </dgm:pt>
    <dgm:pt modelId="{6393F9A0-A2EC-44FC-A24B-AAEAD871A539}" type="sibTrans" cxnId="{7A003AF8-6648-4431-AA7C-F6A65576672A}">
      <dgm:prSet/>
      <dgm:spPr/>
      <dgm:t>
        <a:bodyPr/>
        <a:lstStyle/>
        <a:p>
          <a:endParaRPr lang="en-US"/>
        </a:p>
      </dgm:t>
    </dgm:pt>
    <dgm:pt modelId="{37619EB5-BEC0-46DE-BD0D-0E02C43059C4}">
      <dgm:prSet/>
      <dgm:spPr/>
      <dgm:t>
        <a:bodyPr/>
        <a:lstStyle/>
        <a:p>
          <a:r>
            <a:rPr lang="lt-LT" noProof="0" dirty="0"/>
            <a:t>Jei 𝑏</a:t>
          </a:r>
          <a:r>
            <a:rPr lang="lt-LT" baseline="-25000" noProof="0" dirty="0"/>
            <a:t>1</a:t>
          </a:r>
          <a:r>
            <a:rPr lang="lt-LT" noProof="0" dirty="0"/>
            <a:t> &gt; 0, tai tarp x ir y yra teigiama priklausomybė, </a:t>
          </a:r>
          <a:r>
            <a:rPr lang="lt-LT" noProof="0" dirty="0" err="1"/>
            <a:t>t</a:t>
          </a:r>
          <a:r>
            <a:rPr lang="lt-LT" noProof="0" dirty="0"/>
            <a:t>. y. didėjant x, didėja ir y.</a:t>
          </a:r>
        </a:p>
        <a:p>
          <a:r>
            <a:rPr lang="lt-LT" noProof="0" dirty="0"/>
            <a:t>𝑏</a:t>
          </a:r>
          <a:r>
            <a:rPr lang="lt-LT" baseline="-25000" noProof="0" dirty="0"/>
            <a:t>1 - koeficientas</a:t>
          </a:r>
          <a:endParaRPr lang="lt-LT" noProof="0" dirty="0"/>
        </a:p>
      </dgm:t>
    </dgm:pt>
    <dgm:pt modelId="{CFA7AF70-BCAF-4EC4-9D22-82D4B4B9822F}" type="parTrans" cxnId="{2FF69E63-1EED-4F76-9E3E-1BB3B0A39D7F}">
      <dgm:prSet/>
      <dgm:spPr/>
      <dgm:t>
        <a:bodyPr/>
        <a:lstStyle/>
        <a:p>
          <a:endParaRPr lang="en-US"/>
        </a:p>
      </dgm:t>
    </dgm:pt>
    <dgm:pt modelId="{4D29CF6F-9EC4-4DF4-9809-FCCF37259B42}" type="sibTrans" cxnId="{2FF69E63-1EED-4F76-9E3E-1BB3B0A39D7F}">
      <dgm:prSet/>
      <dgm:spPr/>
      <dgm:t>
        <a:bodyPr/>
        <a:lstStyle/>
        <a:p>
          <a:endParaRPr lang="en-US"/>
        </a:p>
      </dgm:t>
    </dgm:pt>
    <dgm:pt modelId="{DD778463-2DDB-43B3-BBE7-312B3ECD1D52}">
      <dgm:prSet/>
      <dgm:spPr/>
      <dgm:t>
        <a:bodyPr/>
        <a:lstStyle/>
        <a:p>
          <a:r>
            <a:rPr lang="lt-LT" noProof="0" dirty="0"/>
            <a:t>Jei 𝑏</a:t>
          </a:r>
          <a:r>
            <a:rPr lang="lt-LT" baseline="-25000" noProof="0" dirty="0"/>
            <a:t>1</a:t>
          </a:r>
          <a:r>
            <a:rPr lang="lt-LT" noProof="0" dirty="0"/>
            <a:t>&lt; 0, tai tarp x ir y yra neigiama priklausomybė, </a:t>
          </a:r>
          <a:r>
            <a:rPr lang="lt-LT" noProof="0" dirty="0" err="1"/>
            <a:t>t</a:t>
          </a:r>
          <a:r>
            <a:rPr lang="lt-LT" noProof="0" dirty="0"/>
            <a:t>. y. didėjant x, mažėja y.</a:t>
          </a:r>
        </a:p>
        <a:p>
          <a:r>
            <a:rPr lang="lt-LT" noProof="0" dirty="0"/>
            <a:t>𝑏</a:t>
          </a:r>
          <a:r>
            <a:rPr lang="lt-LT" baseline="-25000" noProof="0" dirty="0"/>
            <a:t>1 - koeficientas</a:t>
          </a:r>
          <a:endParaRPr lang="lt-LT" b="1" noProof="0" dirty="0"/>
        </a:p>
      </dgm:t>
    </dgm:pt>
    <dgm:pt modelId="{152A2461-0F49-45F0-BC4A-D06D3388AA4A}" type="parTrans" cxnId="{838C6196-13FC-4921-9B3E-AFDAEAC302AD}">
      <dgm:prSet/>
      <dgm:spPr/>
      <dgm:t>
        <a:bodyPr/>
        <a:lstStyle/>
        <a:p>
          <a:endParaRPr lang="en-US"/>
        </a:p>
      </dgm:t>
    </dgm:pt>
    <dgm:pt modelId="{BAAD8E22-AD14-4078-AE6A-DA99768D46B2}" type="sibTrans" cxnId="{838C6196-13FC-4921-9B3E-AFDAEAC302AD}">
      <dgm:prSet/>
      <dgm:spPr/>
      <dgm:t>
        <a:bodyPr/>
        <a:lstStyle/>
        <a:p>
          <a:endParaRPr lang="en-US"/>
        </a:p>
      </dgm:t>
    </dgm:pt>
    <dgm:pt modelId="{77123137-2609-8842-BE95-3FBE6A57EE99}">
      <dgm:prSet/>
      <dgm:spPr/>
      <dgm:t>
        <a:bodyPr/>
        <a:lstStyle/>
        <a:p>
          <a:r>
            <a:rPr lang="lt-LT" noProof="0" dirty="0"/>
            <a:t>𝑏0 konstanta - šiuo atveju pradinė kaina 1000 </a:t>
          </a:r>
          <a:r>
            <a:rPr lang="lt-LT" noProof="0" dirty="0" err="1"/>
            <a:t>eur</a:t>
          </a:r>
          <a:endParaRPr lang="lt-LT" noProof="0" dirty="0"/>
        </a:p>
      </dgm:t>
    </dgm:pt>
    <dgm:pt modelId="{9D85D5AF-40F8-F944-AE0D-9CD67E4816A0}" type="parTrans" cxnId="{29B4E124-3FE6-5B40-8F60-CCA91A17C4F7}">
      <dgm:prSet/>
      <dgm:spPr/>
      <dgm:t>
        <a:bodyPr/>
        <a:lstStyle/>
        <a:p>
          <a:endParaRPr lang="en-US"/>
        </a:p>
      </dgm:t>
    </dgm:pt>
    <dgm:pt modelId="{41718606-A702-2048-B059-4C147518D633}" type="sibTrans" cxnId="{29B4E124-3FE6-5B40-8F60-CCA91A17C4F7}">
      <dgm:prSet/>
      <dgm:spPr/>
      <dgm:t>
        <a:bodyPr/>
        <a:lstStyle/>
        <a:p>
          <a:endParaRPr lang="en-US"/>
        </a:p>
      </dgm:t>
    </dgm:pt>
    <dgm:pt modelId="{62690E0E-A5F9-8848-A12E-3B86E5999111}" type="pres">
      <dgm:prSet presAssocID="{8A3A3B1B-A167-439D-B5D0-BDFA3BC294C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875BDAE-8EA1-DF4F-86E0-B446B05F1AC7}" type="pres">
      <dgm:prSet presAssocID="{CB39CBD8-137A-41E9-951C-EDA1604EE86F}" presName="hierRoot1" presStyleCnt="0"/>
      <dgm:spPr/>
    </dgm:pt>
    <dgm:pt modelId="{7CBE2D70-811F-FB4C-93D4-E5AE4D4A151A}" type="pres">
      <dgm:prSet presAssocID="{CB39CBD8-137A-41E9-951C-EDA1604EE86F}" presName="composite" presStyleCnt="0"/>
      <dgm:spPr/>
    </dgm:pt>
    <dgm:pt modelId="{DE1AB60E-0AB5-9C4F-B271-C8E72B8B2B61}" type="pres">
      <dgm:prSet presAssocID="{CB39CBD8-137A-41E9-951C-EDA1604EE86F}" presName="background" presStyleLbl="node0" presStyleIdx="0" presStyleCnt="1"/>
      <dgm:spPr/>
    </dgm:pt>
    <dgm:pt modelId="{FB6330F9-735D-C048-89B5-2738C6D9D7AA}" type="pres">
      <dgm:prSet presAssocID="{CB39CBD8-137A-41E9-951C-EDA1604EE86F}" presName="text" presStyleLbl="fgAcc0" presStyleIdx="0" presStyleCnt="1">
        <dgm:presLayoutVars>
          <dgm:chPref val="3"/>
        </dgm:presLayoutVars>
      </dgm:prSet>
      <dgm:spPr/>
    </dgm:pt>
    <dgm:pt modelId="{9CD2AF83-8715-E641-BDDD-9E5C8641E840}" type="pres">
      <dgm:prSet presAssocID="{CB39CBD8-137A-41E9-951C-EDA1604EE86F}" presName="hierChild2" presStyleCnt="0"/>
      <dgm:spPr/>
    </dgm:pt>
    <dgm:pt modelId="{5F10B25B-E01F-E14C-92AA-8913A147EDDD}" type="pres">
      <dgm:prSet presAssocID="{CFA7AF70-BCAF-4EC4-9D22-82D4B4B9822F}" presName="Name10" presStyleLbl="parChTrans1D2" presStyleIdx="0" presStyleCnt="3"/>
      <dgm:spPr/>
    </dgm:pt>
    <dgm:pt modelId="{8CA05A50-D76E-4847-A7DF-3C08D379340E}" type="pres">
      <dgm:prSet presAssocID="{37619EB5-BEC0-46DE-BD0D-0E02C43059C4}" presName="hierRoot2" presStyleCnt="0"/>
      <dgm:spPr/>
    </dgm:pt>
    <dgm:pt modelId="{BAA5A504-DAD8-EC44-B18C-184994EEFAC5}" type="pres">
      <dgm:prSet presAssocID="{37619EB5-BEC0-46DE-BD0D-0E02C43059C4}" presName="composite2" presStyleCnt="0"/>
      <dgm:spPr/>
    </dgm:pt>
    <dgm:pt modelId="{54B0D709-E6C1-434F-A39C-CD8A37B4222E}" type="pres">
      <dgm:prSet presAssocID="{37619EB5-BEC0-46DE-BD0D-0E02C43059C4}" presName="background2" presStyleLbl="node2" presStyleIdx="0" presStyleCnt="3"/>
      <dgm:spPr/>
    </dgm:pt>
    <dgm:pt modelId="{1FA77791-9682-D345-B285-B225D2B15196}" type="pres">
      <dgm:prSet presAssocID="{37619EB5-BEC0-46DE-BD0D-0E02C43059C4}" presName="text2" presStyleLbl="fgAcc2" presStyleIdx="0" presStyleCnt="3">
        <dgm:presLayoutVars>
          <dgm:chPref val="3"/>
        </dgm:presLayoutVars>
      </dgm:prSet>
      <dgm:spPr/>
    </dgm:pt>
    <dgm:pt modelId="{9B2376CD-E25F-9B45-A14A-637DC29A45AF}" type="pres">
      <dgm:prSet presAssocID="{37619EB5-BEC0-46DE-BD0D-0E02C43059C4}" presName="hierChild3" presStyleCnt="0"/>
      <dgm:spPr/>
    </dgm:pt>
    <dgm:pt modelId="{6E363CD9-C07C-4946-AEC4-2DAC17957E0F}" type="pres">
      <dgm:prSet presAssocID="{152A2461-0F49-45F0-BC4A-D06D3388AA4A}" presName="Name10" presStyleLbl="parChTrans1D2" presStyleIdx="1" presStyleCnt="3"/>
      <dgm:spPr/>
    </dgm:pt>
    <dgm:pt modelId="{067CEF9F-B953-D84F-8B08-B1D7987F35C2}" type="pres">
      <dgm:prSet presAssocID="{DD778463-2DDB-43B3-BBE7-312B3ECD1D52}" presName="hierRoot2" presStyleCnt="0"/>
      <dgm:spPr/>
    </dgm:pt>
    <dgm:pt modelId="{A148149B-CC35-554F-863F-91EBFAC69FCC}" type="pres">
      <dgm:prSet presAssocID="{DD778463-2DDB-43B3-BBE7-312B3ECD1D52}" presName="composite2" presStyleCnt="0"/>
      <dgm:spPr/>
    </dgm:pt>
    <dgm:pt modelId="{D6AAFA92-CC26-A740-96F2-484980423290}" type="pres">
      <dgm:prSet presAssocID="{DD778463-2DDB-43B3-BBE7-312B3ECD1D52}" presName="background2" presStyleLbl="node2" presStyleIdx="1" presStyleCnt="3"/>
      <dgm:spPr/>
    </dgm:pt>
    <dgm:pt modelId="{39814910-5262-A44A-8A0B-A62868445E93}" type="pres">
      <dgm:prSet presAssocID="{DD778463-2DDB-43B3-BBE7-312B3ECD1D52}" presName="text2" presStyleLbl="fgAcc2" presStyleIdx="1" presStyleCnt="3">
        <dgm:presLayoutVars>
          <dgm:chPref val="3"/>
        </dgm:presLayoutVars>
      </dgm:prSet>
      <dgm:spPr/>
    </dgm:pt>
    <dgm:pt modelId="{0F6548CF-B5A0-2546-8774-74CF0188398F}" type="pres">
      <dgm:prSet presAssocID="{DD778463-2DDB-43B3-BBE7-312B3ECD1D52}" presName="hierChild3" presStyleCnt="0"/>
      <dgm:spPr/>
    </dgm:pt>
    <dgm:pt modelId="{1E244BB8-5687-DF41-AEDE-0081E7D7AF7D}" type="pres">
      <dgm:prSet presAssocID="{9D85D5AF-40F8-F944-AE0D-9CD67E4816A0}" presName="Name10" presStyleLbl="parChTrans1D2" presStyleIdx="2" presStyleCnt="3"/>
      <dgm:spPr/>
    </dgm:pt>
    <dgm:pt modelId="{6CA409C5-8E77-AD49-86B5-D6924A3408E4}" type="pres">
      <dgm:prSet presAssocID="{77123137-2609-8842-BE95-3FBE6A57EE99}" presName="hierRoot2" presStyleCnt="0"/>
      <dgm:spPr/>
    </dgm:pt>
    <dgm:pt modelId="{A018C9AA-B89B-0649-A37D-11C91DAC730E}" type="pres">
      <dgm:prSet presAssocID="{77123137-2609-8842-BE95-3FBE6A57EE99}" presName="composite2" presStyleCnt="0"/>
      <dgm:spPr/>
    </dgm:pt>
    <dgm:pt modelId="{94DE4BA2-AD2C-574B-8419-72CD421CF609}" type="pres">
      <dgm:prSet presAssocID="{77123137-2609-8842-BE95-3FBE6A57EE99}" presName="background2" presStyleLbl="node2" presStyleIdx="2" presStyleCnt="3"/>
      <dgm:spPr/>
    </dgm:pt>
    <dgm:pt modelId="{9D3F7386-63B3-194D-A69C-87DAFC553776}" type="pres">
      <dgm:prSet presAssocID="{77123137-2609-8842-BE95-3FBE6A57EE99}" presName="text2" presStyleLbl="fgAcc2" presStyleIdx="2" presStyleCnt="3">
        <dgm:presLayoutVars>
          <dgm:chPref val="3"/>
        </dgm:presLayoutVars>
      </dgm:prSet>
      <dgm:spPr/>
    </dgm:pt>
    <dgm:pt modelId="{06A226A7-E83A-D64B-8A58-880E89AAE30B}" type="pres">
      <dgm:prSet presAssocID="{77123137-2609-8842-BE95-3FBE6A57EE99}" presName="hierChild3" presStyleCnt="0"/>
      <dgm:spPr/>
    </dgm:pt>
  </dgm:ptLst>
  <dgm:cxnLst>
    <dgm:cxn modelId="{29B4E124-3FE6-5B40-8F60-CCA91A17C4F7}" srcId="{CB39CBD8-137A-41E9-951C-EDA1604EE86F}" destId="{77123137-2609-8842-BE95-3FBE6A57EE99}" srcOrd="2" destOrd="0" parTransId="{9D85D5AF-40F8-F944-AE0D-9CD67E4816A0}" sibTransId="{41718606-A702-2048-B059-4C147518D633}"/>
    <dgm:cxn modelId="{44F9BB25-DF48-DE43-87F6-B8ADD114AB4D}" type="presOf" srcId="{152A2461-0F49-45F0-BC4A-D06D3388AA4A}" destId="{6E363CD9-C07C-4946-AEC4-2DAC17957E0F}" srcOrd="0" destOrd="0" presId="urn:microsoft.com/office/officeart/2005/8/layout/hierarchy1"/>
    <dgm:cxn modelId="{D8594945-169B-EB42-9DAA-8B2341C8A04C}" type="presOf" srcId="{CFA7AF70-BCAF-4EC4-9D22-82D4B4B9822F}" destId="{5F10B25B-E01F-E14C-92AA-8913A147EDDD}" srcOrd="0" destOrd="0" presId="urn:microsoft.com/office/officeart/2005/8/layout/hierarchy1"/>
    <dgm:cxn modelId="{62BCBB47-2249-DE44-AE8B-C50224F9AB5A}" type="presOf" srcId="{77123137-2609-8842-BE95-3FBE6A57EE99}" destId="{9D3F7386-63B3-194D-A69C-87DAFC553776}" srcOrd="0" destOrd="0" presId="urn:microsoft.com/office/officeart/2005/8/layout/hierarchy1"/>
    <dgm:cxn modelId="{2FF69E63-1EED-4F76-9E3E-1BB3B0A39D7F}" srcId="{CB39CBD8-137A-41E9-951C-EDA1604EE86F}" destId="{37619EB5-BEC0-46DE-BD0D-0E02C43059C4}" srcOrd="0" destOrd="0" parTransId="{CFA7AF70-BCAF-4EC4-9D22-82D4B4B9822F}" sibTransId="{4D29CF6F-9EC4-4DF4-9809-FCCF37259B42}"/>
    <dgm:cxn modelId="{75261F90-E95E-D94E-ACB3-D477321D69DA}" type="presOf" srcId="{9D85D5AF-40F8-F944-AE0D-9CD67E4816A0}" destId="{1E244BB8-5687-DF41-AEDE-0081E7D7AF7D}" srcOrd="0" destOrd="0" presId="urn:microsoft.com/office/officeart/2005/8/layout/hierarchy1"/>
    <dgm:cxn modelId="{838C6196-13FC-4921-9B3E-AFDAEAC302AD}" srcId="{CB39CBD8-137A-41E9-951C-EDA1604EE86F}" destId="{DD778463-2DDB-43B3-BBE7-312B3ECD1D52}" srcOrd="1" destOrd="0" parTransId="{152A2461-0F49-45F0-BC4A-D06D3388AA4A}" sibTransId="{BAAD8E22-AD14-4078-AE6A-DA99768D46B2}"/>
    <dgm:cxn modelId="{6D5F369E-63FD-934B-ADDF-94A464DFC69E}" type="presOf" srcId="{CB39CBD8-137A-41E9-951C-EDA1604EE86F}" destId="{FB6330F9-735D-C048-89B5-2738C6D9D7AA}" srcOrd="0" destOrd="0" presId="urn:microsoft.com/office/officeart/2005/8/layout/hierarchy1"/>
    <dgm:cxn modelId="{00804DB2-D881-FA4A-A5DB-317E57911B64}" type="presOf" srcId="{8A3A3B1B-A167-439D-B5D0-BDFA3BC294C5}" destId="{62690E0E-A5F9-8848-A12E-3B86E5999111}" srcOrd="0" destOrd="0" presId="urn:microsoft.com/office/officeart/2005/8/layout/hierarchy1"/>
    <dgm:cxn modelId="{35E353BC-1EA0-804C-B718-0AD7FF96EC53}" type="presOf" srcId="{DD778463-2DDB-43B3-BBE7-312B3ECD1D52}" destId="{39814910-5262-A44A-8A0B-A62868445E93}" srcOrd="0" destOrd="0" presId="urn:microsoft.com/office/officeart/2005/8/layout/hierarchy1"/>
    <dgm:cxn modelId="{E7AABEDC-57F3-A84D-9430-ACD9B0EE4A4A}" type="presOf" srcId="{37619EB5-BEC0-46DE-BD0D-0E02C43059C4}" destId="{1FA77791-9682-D345-B285-B225D2B15196}" srcOrd="0" destOrd="0" presId="urn:microsoft.com/office/officeart/2005/8/layout/hierarchy1"/>
    <dgm:cxn modelId="{7A003AF8-6648-4431-AA7C-F6A65576672A}" srcId="{8A3A3B1B-A167-439D-B5D0-BDFA3BC294C5}" destId="{CB39CBD8-137A-41E9-951C-EDA1604EE86F}" srcOrd="0" destOrd="0" parTransId="{297B6631-578F-4DA2-965E-AC28647589CA}" sibTransId="{6393F9A0-A2EC-44FC-A24B-AAEAD871A539}"/>
    <dgm:cxn modelId="{6C063C21-1425-1F48-A775-79E397D1738C}" type="presParOf" srcId="{62690E0E-A5F9-8848-A12E-3B86E5999111}" destId="{E875BDAE-8EA1-DF4F-86E0-B446B05F1AC7}" srcOrd="0" destOrd="0" presId="urn:microsoft.com/office/officeart/2005/8/layout/hierarchy1"/>
    <dgm:cxn modelId="{097BA666-E08C-2941-9681-C4478BC11ABA}" type="presParOf" srcId="{E875BDAE-8EA1-DF4F-86E0-B446B05F1AC7}" destId="{7CBE2D70-811F-FB4C-93D4-E5AE4D4A151A}" srcOrd="0" destOrd="0" presId="urn:microsoft.com/office/officeart/2005/8/layout/hierarchy1"/>
    <dgm:cxn modelId="{4A8932C8-B136-AF44-A670-5FDF25278EA4}" type="presParOf" srcId="{7CBE2D70-811F-FB4C-93D4-E5AE4D4A151A}" destId="{DE1AB60E-0AB5-9C4F-B271-C8E72B8B2B61}" srcOrd="0" destOrd="0" presId="urn:microsoft.com/office/officeart/2005/8/layout/hierarchy1"/>
    <dgm:cxn modelId="{74CAA8AE-D3F4-FF40-8457-297E13D3641A}" type="presParOf" srcId="{7CBE2D70-811F-FB4C-93D4-E5AE4D4A151A}" destId="{FB6330F9-735D-C048-89B5-2738C6D9D7AA}" srcOrd="1" destOrd="0" presId="urn:microsoft.com/office/officeart/2005/8/layout/hierarchy1"/>
    <dgm:cxn modelId="{CD832805-13ED-2B44-9E6D-D11B3804791C}" type="presParOf" srcId="{E875BDAE-8EA1-DF4F-86E0-B446B05F1AC7}" destId="{9CD2AF83-8715-E641-BDDD-9E5C8641E840}" srcOrd="1" destOrd="0" presId="urn:microsoft.com/office/officeart/2005/8/layout/hierarchy1"/>
    <dgm:cxn modelId="{FD2CC3DF-89B2-1C40-B72C-FDE6A188F87F}" type="presParOf" srcId="{9CD2AF83-8715-E641-BDDD-9E5C8641E840}" destId="{5F10B25B-E01F-E14C-92AA-8913A147EDDD}" srcOrd="0" destOrd="0" presId="urn:microsoft.com/office/officeart/2005/8/layout/hierarchy1"/>
    <dgm:cxn modelId="{38C28CA5-4428-8143-A4CC-A5129448006A}" type="presParOf" srcId="{9CD2AF83-8715-E641-BDDD-9E5C8641E840}" destId="{8CA05A50-D76E-4847-A7DF-3C08D379340E}" srcOrd="1" destOrd="0" presId="urn:microsoft.com/office/officeart/2005/8/layout/hierarchy1"/>
    <dgm:cxn modelId="{DE636498-244F-AC41-81F4-913C3D6DBD99}" type="presParOf" srcId="{8CA05A50-D76E-4847-A7DF-3C08D379340E}" destId="{BAA5A504-DAD8-EC44-B18C-184994EEFAC5}" srcOrd="0" destOrd="0" presId="urn:microsoft.com/office/officeart/2005/8/layout/hierarchy1"/>
    <dgm:cxn modelId="{883E5169-D9FE-9544-A782-D1C34ACE8CDA}" type="presParOf" srcId="{BAA5A504-DAD8-EC44-B18C-184994EEFAC5}" destId="{54B0D709-E6C1-434F-A39C-CD8A37B4222E}" srcOrd="0" destOrd="0" presId="urn:microsoft.com/office/officeart/2005/8/layout/hierarchy1"/>
    <dgm:cxn modelId="{EDE507D3-DD61-EA48-A0CB-9D18AF2879F7}" type="presParOf" srcId="{BAA5A504-DAD8-EC44-B18C-184994EEFAC5}" destId="{1FA77791-9682-D345-B285-B225D2B15196}" srcOrd="1" destOrd="0" presId="urn:microsoft.com/office/officeart/2005/8/layout/hierarchy1"/>
    <dgm:cxn modelId="{529FADD2-2FFF-4D4F-8F5E-2E335C8D10B6}" type="presParOf" srcId="{8CA05A50-D76E-4847-A7DF-3C08D379340E}" destId="{9B2376CD-E25F-9B45-A14A-637DC29A45AF}" srcOrd="1" destOrd="0" presId="urn:microsoft.com/office/officeart/2005/8/layout/hierarchy1"/>
    <dgm:cxn modelId="{3B8155DB-34C1-254D-B4E5-7A873D64074E}" type="presParOf" srcId="{9CD2AF83-8715-E641-BDDD-9E5C8641E840}" destId="{6E363CD9-C07C-4946-AEC4-2DAC17957E0F}" srcOrd="2" destOrd="0" presId="urn:microsoft.com/office/officeart/2005/8/layout/hierarchy1"/>
    <dgm:cxn modelId="{B64E0745-5CCF-F249-872C-48C99E03D9F2}" type="presParOf" srcId="{9CD2AF83-8715-E641-BDDD-9E5C8641E840}" destId="{067CEF9F-B953-D84F-8B08-B1D7987F35C2}" srcOrd="3" destOrd="0" presId="urn:microsoft.com/office/officeart/2005/8/layout/hierarchy1"/>
    <dgm:cxn modelId="{CBC2CC04-CFF8-774E-B242-70C2582ECB39}" type="presParOf" srcId="{067CEF9F-B953-D84F-8B08-B1D7987F35C2}" destId="{A148149B-CC35-554F-863F-91EBFAC69FCC}" srcOrd="0" destOrd="0" presId="urn:microsoft.com/office/officeart/2005/8/layout/hierarchy1"/>
    <dgm:cxn modelId="{9D389E4B-9F07-9744-93EE-981FBD6B3E36}" type="presParOf" srcId="{A148149B-CC35-554F-863F-91EBFAC69FCC}" destId="{D6AAFA92-CC26-A740-96F2-484980423290}" srcOrd="0" destOrd="0" presId="urn:microsoft.com/office/officeart/2005/8/layout/hierarchy1"/>
    <dgm:cxn modelId="{CD19EBBF-FD4E-614B-A952-5E667C630E81}" type="presParOf" srcId="{A148149B-CC35-554F-863F-91EBFAC69FCC}" destId="{39814910-5262-A44A-8A0B-A62868445E93}" srcOrd="1" destOrd="0" presId="urn:microsoft.com/office/officeart/2005/8/layout/hierarchy1"/>
    <dgm:cxn modelId="{B2D8AF70-FB83-2645-8D35-7F0F4A3DDB0C}" type="presParOf" srcId="{067CEF9F-B953-D84F-8B08-B1D7987F35C2}" destId="{0F6548CF-B5A0-2546-8774-74CF0188398F}" srcOrd="1" destOrd="0" presId="urn:microsoft.com/office/officeart/2005/8/layout/hierarchy1"/>
    <dgm:cxn modelId="{0C28D672-DA01-5F41-8991-6EB4D4F35F69}" type="presParOf" srcId="{9CD2AF83-8715-E641-BDDD-9E5C8641E840}" destId="{1E244BB8-5687-DF41-AEDE-0081E7D7AF7D}" srcOrd="4" destOrd="0" presId="urn:microsoft.com/office/officeart/2005/8/layout/hierarchy1"/>
    <dgm:cxn modelId="{8E2B29AF-A718-EC4A-9B44-BD045B7D6F50}" type="presParOf" srcId="{9CD2AF83-8715-E641-BDDD-9E5C8641E840}" destId="{6CA409C5-8E77-AD49-86B5-D6924A3408E4}" srcOrd="5" destOrd="0" presId="urn:microsoft.com/office/officeart/2005/8/layout/hierarchy1"/>
    <dgm:cxn modelId="{085BB916-FEF5-694D-B0E5-0A515F214E5E}" type="presParOf" srcId="{6CA409C5-8E77-AD49-86B5-D6924A3408E4}" destId="{A018C9AA-B89B-0649-A37D-11C91DAC730E}" srcOrd="0" destOrd="0" presId="urn:microsoft.com/office/officeart/2005/8/layout/hierarchy1"/>
    <dgm:cxn modelId="{BA1340B3-3A55-164D-9E57-F59C067216E4}" type="presParOf" srcId="{A018C9AA-B89B-0649-A37D-11C91DAC730E}" destId="{94DE4BA2-AD2C-574B-8419-72CD421CF609}" srcOrd="0" destOrd="0" presId="urn:microsoft.com/office/officeart/2005/8/layout/hierarchy1"/>
    <dgm:cxn modelId="{A2EB8F85-083E-654F-B819-664276047DA1}" type="presParOf" srcId="{A018C9AA-B89B-0649-A37D-11C91DAC730E}" destId="{9D3F7386-63B3-194D-A69C-87DAFC553776}" srcOrd="1" destOrd="0" presId="urn:microsoft.com/office/officeart/2005/8/layout/hierarchy1"/>
    <dgm:cxn modelId="{227A807D-71D1-E94D-9BBA-987380CFFADB}" type="presParOf" srcId="{6CA409C5-8E77-AD49-86B5-D6924A3408E4}" destId="{06A226A7-E83A-D64B-8A58-880E89AAE3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047F055-58A1-4905-B77A-1D406A489879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DC2534-5C36-4606-9F1E-336896B289CC}">
      <dgm:prSet/>
      <dgm:spPr/>
      <dgm:t>
        <a:bodyPr/>
        <a:lstStyle/>
        <a:p>
          <a:r>
            <a:rPr lang="lt-LT" noProof="0" dirty="0"/>
            <a:t>Visi duomenys skaitiniai, nominaliųjų (kategorinių, kokybinių) kintamųjų reikšmės koduojamos skaičiais. </a:t>
          </a:r>
        </a:p>
      </dgm:t>
    </dgm:pt>
    <dgm:pt modelId="{F0B10C3D-17A8-4128-8B7B-B4C429AD53C2}" type="parTrans" cxnId="{598E358E-D8FE-481A-ADB4-EEF645E03F6D}">
      <dgm:prSet/>
      <dgm:spPr/>
      <dgm:t>
        <a:bodyPr/>
        <a:lstStyle/>
        <a:p>
          <a:endParaRPr lang="en-US"/>
        </a:p>
      </dgm:t>
    </dgm:pt>
    <dgm:pt modelId="{07B3A8D1-D3DE-42D5-A105-7A0C8D792328}" type="sibTrans" cxnId="{598E358E-D8FE-481A-ADB4-EEF645E03F6D}">
      <dgm:prSet/>
      <dgm:spPr/>
      <dgm:t>
        <a:bodyPr/>
        <a:lstStyle/>
        <a:p>
          <a:endParaRPr lang="en-US"/>
        </a:p>
      </dgm:t>
    </dgm:pt>
    <dgm:pt modelId="{A95ED11C-C65E-4C73-B776-2C8D4FD76A26}">
      <dgm:prSet/>
      <dgm:spPr/>
      <dgm:t>
        <a:bodyPr/>
        <a:lstStyle/>
        <a:p>
          <a:r>
            <a:rPr lang="lt-LT" noProof="0" dirty="0"/>
            <a:t>Liekamosios paklaidos yra normaliai pasiskirsčiusios.</a:t>
          </a:r>
        </a:p>
      </dgm:t>
    </dgm:pt>
    <dgm:pt modelId="{B33D4EDE-8188-4660-B378-1959DE994CF6}" type="parTrans" cxnId="{DEADDE8C-5FA2-4C02-81B8-7F86D535EF18}">
      <dgm:prSet/>
      <dgm:spPr/>
      <dgm:t>
        <a:bodyPr/>
        <a:lstStyle/>
        <a:p>
          <a:endParaRPr lang="en-US"/>
        </a:p>
      </dgm:t>
    </dgm:pt>
    <dgm:pt modelId="{94D9B3FC-5334-4B5C-ABC3-7D34350B6CE6}" type="sibTrans" cxnId="{DEADDE8C-5FA2-4C02-81B8-7F86D535EF18}">
      <dgm:prSet/>
      <dgm:spPr/>
      <dgm:t>
        <a:bodyPr/>
        <a:lstStyle/>
        <a:p>
          <a:endParaRPr lang="en-US"/>
        </a:p>
      </dgm:t>
    </dgm:pt>
    <dgm:pt modelId="{4366A957-E3E0-4FFD-92FE-AB7490E86D00}">
      <dgm:prSet/>
      <dgm:spPr/>
      <dgm:t>
        <a:bodyPr/>
        <a:lstStyle/>
        <a:p>
          <a:r>
            <a:rPr lang="lt-LT" noProof="0" dirty="0"/>
            <a:t>Nepriklausomi kintamieji neturi būti stipriai koreliuoti, tačiau priklausomas kintamasis turi koreliuoti su nepriklausomais kintamaisiais. </a:t>
          </a:r>
          <a:r>
            <a:rPr lang="lt-LT" noProof="0" dirty="0" err="1"/>
            <a:t>T</a:t>
          </a:r>
          <a:r>
            <a:rPr lang="lt-LT" noProof="0" dirty="0"/>
            <a:t>. y. </a:t>
          </a:r>
          <a:r>
            <a:rPr lang="lt-LT" b="1" dirty="0"/>
            <a:t>Nepriklausomi (aiškinamieji) kintamieji turėtų kuo mažiau koreliuoti tarpusavyje.</a:t>
          </a:r>
          <a:endParaRPr lang="lt-LT" noProof="0" dirty="0"/>
        </a:p>
      </dgm:t>
    </dgm:pt>
    <dgm:pt modelId="{A0FC634D-E889-40A7-A237-FE344AC48CBE}" type="parTrans" cxnId="{1537547A-B862-46D2-BA42-37F4C6DA6D63}">
      <dgm:prSet/>
      <dgm:spPr/>
      <dgm:t>
        <a:bodyPr/>
        <a:lstStyle/>
        <a:p>
          <a:endParaRPr lang="en-US"/>
        </a:p>
      </dgm:t>
    </dgm:pt>
    <dgm:pt modelId="{BF8727FA-05CD-4105-94F5-457BFEBB8902}" type="sibTrans" cxnId="{1537547A-B862-46D2-BA42-37F4C6DA6D63}">
      <dgm:prSet/>
      <dgm:spPr/>
      <dgm:t>
        <a:bodyPr/>
        <a:lstStyle/>
        <a:p>
          <a:endParaRPr lang="en-US"/>
        </a:p>
      </dgm:t>
    </dgm:pt>
    <dgm:pt modelId="{E96336B0-593E-4A51-9C34-ADD709E6A5E3}">
      <dgm:prSet/>
      <dgm:spPr/>
      <dgm:t>
        <a:bodyPr/>
        <a:lstStyle/>
        <a:p>
          <a:r>
            <a:rPr lang="lt-LT" noProof="0" dirty="0"/>
            <a:t>Duomenyse neturi būti išskirčių.</a:t>
          </a:r>
        </a:p>
      </dgm:t>
    </dgm:pt>
    <dgm:pt modelId="{525E79CD-3C5B-4E10-AEAC-DDE86685D629}" type="parTrans" cxnId="{D3C59C08-CD2A-4DA3-9D8D-C2BB33743A1B}">
      <dgm:prSet/>
      <dgm:spPr/>
      <dgm:t>
        <a:bodyPr/>
        <a:lstStyle/>
        <a:p>
          <a:endParaRPr lang="en-US"/>
        </a:p>
      </dgm:t>
    </dgm:pt>
    <dgm:pt modelId="{AE111A2D-3005-45C9-947F-7DE50432DD4E}" type="sibTrans" cxnId="{D3C59C08-CD2A-4DA3-9D8D-C2BB33743A1B}">
      <dgm:prSet/>
      <dgm:spPr/>
      <dgm:t>
        <a:bodyPr/>
        <a:lstStyle/>
        <a:p>
          <a:endParaRPr lang="en-US"/>
        </a:p>
      </dgm:t>
    </dgm:pt>
    <dgm:pt modelId="{C74E98AD-6E86-5C44-94E3-2BD7B9DA5929}" type="pres">
      <dgm:prSet presAssocID="{A047F055-58A1-4905-B77A-1D406A48987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C1EE595-90E3-C34E-BC8A-FBE13C3DAE83}" type="pres">
      <dgm:prSet presAssocID="{B7DC2534-5C36-4606-9F1E-336896B289CC}" presName="hierRoot1" presStyleCnt="0"/>
      <dgm:spPr/>
    </dgm:pt>
    <dgm:pt modelId="{C7A81E70-E1C1-8946-8617-FCAFF49AF8E2}" type="pres">
      <dgm:prSet presAssocID="{B7DC2534-5C36-4606-9F1E-336896B289CC}" presName="composite" presStyleCnt="0"/>
      <dgm:spPr/>
    </dgm:pt>
    <dgm:pt modelId="{1E1AB8B5-344A-E647-A34D-F221C46D08EE}" type="pres">
      <dgm:prSet presAssocID="{B7DC2534-5C36-4606-9F1E-336896B289CC}" presName="background" presStyleLbl="node0" presStyleIdx="0" presStyleCnt="4"/>
      <dgm:spPr/>
    </dgm:pt>
    <dgm:pt modelId="{CDF2EBEE-271B-9742-B57A-FF1E863B5A60}" type="pres">
      <dgm:prSet presAssocID="{B7DC2534-5C36-4606-9F1E-336896B289CC}" presName="text" presStyleLbl="fgAcc0" presStyleIdx="0" presStyleCnt="4">
        <dgm:presLayoutVars>
          <dgm:chPref val="3"/>
        </dgm:presLayoutVars>
      </dgm:prSet>
      <dgm:spPr/>
    </dgm:pt>
    <dgm:pt modelId="{B4F530FE-EFD4-6748-B4BF-F9DA522E9D79}" type="pres">
      <dgm:prSet presAssocID="{B7DC2534-5C36-4606-9F1E-336896B289CC}" presName="hierChild2" presStyleCnt="0"/>
      <dgm:spPr/>
    </dgm:pt>
    <dgm:pt modelId="{292C50C2-BB76-B04F-8507-2EA2D4F7186E}" type="pres">
      <dgm:prSet presAssocID="{A95ED11C-C65E-4C73-B776-2C8D4FD76A26}" presName="hierRoot1" presStyleCnt="0"/>
      <dgm:spPr/>
    </dgm:pt>
    <dgm:pt modelId="{CBAEFB56-3275-4847-8E63-0D0059B9A7EC}" type="pres">
      <dgm:prSet presAssocID="{A95ED11C-C65E-4C73-B776-2C8D4FD76A26}" presName="composite" presStyleCnt="0"/>
      <dgm:spPr/>
    </dgm:pt>
    <dgm:pt modelId="{911525FD-396E-EE4F-823B-DD6D8ED09721}" type="pres">
      <dgm:prSet presAssocID="{A95ED11C-C65E-4C73-B776-2C8D4FD76A26}" presName="background" presStyleLbl="node0" presStyleIdx="1" presStyleCnt="4"/>
      <dgm:spPr/>
    </dgm:pt>
    <dgm:pt modelId="{FFF7253E-A348-0348-9ABE-05FFD65B4C74}" type="pres">
      <dgm:prSet presAssocID="{A95ED11C-C65E-4C73-B776-2C8D4FD76A26}" presName="text" presStyleLbl="fgAcc0" presStyleIdx="1" presStyleCnt="4">
        <dgm:presLayoutVars>
          <dgm:chPref val="3"/>
        </dgm:presLayoutVars>
      </dgm:prSet>
      <dgm:spPr/>
    </dgm:pt>
    <dgm:pt modelId="{C3CF39AD-9EAF-9F40-81D0-3C897DCBC53A}" type="pres">
      <dgm:prSet presAssocID="{A95ED11C-C65E-4C73-B776-2C8D4FD76A26}" presName="hierChild2" presStyleCnt="0"/>
      <dgm:spPr/>
    </dgm:pt>
    <dgm:pt modelId="{E5038DAD-ABD7-0A42-B3B5-E4BEB37D58DE}" type="pres">
      <dgm:prSet presAssocID="{4366A957-E3E0-4FFD-92FE-AB7490E86D00}" presName="hierRoot1" presStyleCnt="0"/>
      <dgm:spPr/>
    </dgm:pt>
    <dgm:pt modelId="{95C9BC9B-9C46-5849-93E4-C4093A421DB5}" type="pres">
      <dgm:prSet presAssocID="{4366A957-E3E0-4FFD-92FE-AB7490E86D00}" presName="composite" presStyleCnt="0"/>
      <dgm:spPr/>
    </dgm:pt>
    <dgm:pt modelId="{94C7E997-7792-EF4B-803A-ECD09E68CF98}" type="pres">
      <dgm:prSet presAssocID="{4366A957-E3E0-4FFD-92FE-AB7490E86D00}" presName="background" presStyleLbl="node0" presStyleIdx="2" presStyleCnt="4"/>
      <dgm:spPr/>
    </dgm:pt>
    <dgm:pt modelId="{31CE4F85-81A1-114D-BA2A-6BD642230033}" type="pres">
      <dgm:prSet presAssocID="{4366A957-E3E0-4FFD-92FE-AB7490E86D00}" presName="text" presStyleLbl="fgAcc0" presStyleIdx="2" presStyleCnt="4">
        <dgm:presLayoutVars>
          <dgm:chPref val="3"/>
        </dgm:presLayoutVars>
      </dgm:prSet>
      <dgm:spPr/>
    </dgm:pt>
    <dgm:pt modelId="{B746719E-AE02-4C4A-986F-A1F33999BDD5}" type="pres">
      <dgm:prSet presAssocID="{4366A957-E3E0-4FFD-92FE-AB7490E86D00}" presName="hierChild2" presStyleCnt="0"/>
      <dgm:spPr/>
    </dgm:pt>
    <dgm:pt modelId="{EA9E458E-50F3-264F-A031-2488C265335E}" type="pres">
      <dgm:prSet presAssocID="{E96336B0-593E-4A51-9C34-ADD709E6A5E3}" presName="hierRoot1" presStyleCnt="0"/>
      <dgm:spPr/>
    </dgm:pt>
    <dgm:pt modelId="{20E446A8-A82F-F542-9E81-17FA982B3C4F}" type="pres">
      <dgm:prSet presAssocID="{E96336B0-593E-4A51-9C34-ADD709E6A5E3}" presName="composite" presStyleCnt="0"/>
      <dgm:spPr/>
    </dgm:pt>
    <dgm:pt modelId="{9F8C4BC6-92FA-1A44-BD31-E77665AAD8FD}" type="pres">
      <dgm:prSet presAssocID="{E96336B0-593E-4A51-9C34-ADD709E6A5E3}" presName="background" presStyleLbl="node0" presStyleIdx="3" presStyleCnt="4"/>
      <dgm:spPr/>
    </dgm:pt>
    <dgm:pt modelId="{2BCD2F13-B8E6-F145-8F81-14BBB4763F0C}" type="pres">
      <dgm:prSet presAssocID="{E96336B0-593E-4A51-9C34-ADD709E6A5E3}" presName="text" presStyleLbl="fgAcc0" presStyleIdx="3" presStyleCnt="4">
        <dgm:presLayoutVars>
          <dgm:chPref val="3"/>
        </dgm:presLayoutVars>
      </dgm:prSet>
      <dgm:spPr/>
    </dgm:pt>
    <dgm:pt modelId="{40ABC30D-70E4-AC47-A2EB-D83FFE92FFA8}" type="pres">
      <dgm:prSet presAssocID="{E96336B0-593E-4A51-9C34-ADD709E6A5E3}" presName="hierChild2" presStyleCnt="0"/>
      <dgm:spPr/>
    </dgm:pt>
  </dgm:ptLst>
  <dgm:cxnLst>
    <dgm:cxn modelId="{D3C59C08-CD2A-4DA3-9D8D-C2BB33743A1B}" srcId="{A047F055-58A1-4905-B77A-1D406A489879}" destId="{E96336B0-593E-4A51-9C34-ADD709E6A5E3}" srcOrd="3" destOrd="0" parTransId="{525E79CD-3C5B-4E10-AEAC-DDE86685D629}" sibTransId="{AE111A2D-3005-45C9-947F-7DE50432DD4E}"/>
    <dgm:cxn modelId="{0F7B2819-3646-AC41-AF4B-3F4BE22E6419}" type="presOf" srcId="{B7DC2534-5C36-4606-9F1E-336896B289CC}" destId="{CDF2EBEE-271B-9742-B57A-FF1E863B5A60}" srcOrd="0" destOrd="0" presId="urn:microsoft.com/office/officeart/2005/8/layout/hierarchy1"/>
    <dgm:cxn modelId="{873A621B-D66A-4740-8345-EC2F7D49EFEF}" type="presOf" srcId="{A95ED11C-C65E-4C73-B776-2C8D4FD76A26}" destId="{FFF7253E-A348-0348-9ABE-05FFD65B4C74}" srcOrd="0" destOrd="0" presId="urn:microsoft.com/office/officeart/2005/8/layout/hierarchy1"/>
    <dgm:cxn modelId="{C4DA6239-B001-4149-BA97-E2492534E887}" type="presOf" srcId="{E96336B0-593E-4A51-9C34-ADD709E6A5E3}" destId="{2BCD2F13-B8E6-F145-8F81-14BBB4763F0C}" srcOrd="0" destOrd="0" presId="urn:microsoft.com/office/officeart/2005/8/layout/hierarchy1"/>
    <dgm:cxn modelId="{EE96A147-9CC7-B34E-8DA0-E4334C8A08E9}" type="presOf" srcId="{4366A957-E3E0-4FFD-92FE-AB7490E86D00}" destId="{31CE4F85-81A1-114D-BA2A-6BD642230033}" srcOrd="0" destOrd="0" presId="urn:microsoft.com/office/officeart/2005/8/layout/hierarchy1"/>
    <dgm:cxn modelId="{BE749C56-7F7E-7542-8744-F74FDE7847F7}" type="presOf" srcId="{A047F055-58A1-4905-B77A-1D406A489879}" destId="{C74E98AD-6E86-5C44-94E3-2BD7B9DA5929}" srcOrd="0" destOrd="0" presId="urn:microsoft.com/office/officeart/2005/8/layout/hierarchy1"/>
    <dgm:cxn modelId="{1537547A-B862-46D2-BA42-37F4C6DA6D63}" srcId="{A047F055-58A1-4905-B77A-1D406A489879}" destId="{4366A957-E3E0-4FFD-92FE-AB7490E86D00}" srcOrd="2" destOrd="0" parTransId="{A0FC634D-E889-40A7-A237-FE344AC48CBE}" sibTransId="{BF8727FA-05CD-4105-94F5-457BFEBB8902}"/>
    <dgm:cxn modelId="{DEADDE8C-5FA2-4C02-81B8-7F86D535EF18}" srcId="{A047F055-58A1-4905-B77A-1D406A489879}" destId="{A95ED11C-C65E-4C73-B776-2C8D4FD76A26}" srcOrd="1" destOrd="0" parTransId="{B33D4EDE-8188-4660-B378-1959DE994CF6}" sibTransId="{94D9B3FC-5334-4B5C-ABC3-7D34350B6CE6}"/>
    <dgm:cxn modelId="{598E358E-D8FE-481A-ADB4-EEF645E03F6D}" srcId="{A047F055-58A1-4905-B77A-1D406A489879}" destId="{B7DC2534-5C36-4606-9F1E-336896B289CC}" srcOrd="0" destOrd="0" parTransId="{F0B10C3D-17A8-4128-8B7B-B4C429AD53C2}" sibTransId="{07B3A8D1-D3DE-42D5-A105-7A0C8D792328}"/>
    <dgm:cxn modelId="{549B4C14-1552-0647-85A5-B6B99D2786C8}" type="presParOf" srcId="{C74E98AD-6E86-5C44-94E3-2BD7B9DA5929}" destId="{BC1EE595-90E3-C34E-BC8A-FBE13C3DAE83}" srcOrd="0" destOrd="0" presId="urn:microsoft.com/office/officeart/2005/8/layout/hierarchy1"/>
    <dgm:cxn modelId="{56270E08-66B7-AE43-A8C9-C4BB39E58AA0}" type="presParOf" srcId="{BC1EE595-90E3-C34E-BC8A-FBE13C3DAE83}" destId="{C7A81E70-E1C1-8946-8617-FCAFF49AF8E2}" srcOrd="0" destOrd="0" presId="urn:microsoft.com/office/officeart/2005/8/layout/hierarchy1"/>
    <dgm:cxn modelId="{4F10FB6F-66F5-204E-9D95-FB0FA2A376B9}" type="presParOf" srcId="{C7A81E70-E1C1-8946-8617-FCAFF49AF8E2}" destId="{1E1AB8B5-344A-E647-A34D-F221C46D08EE}" srcOrd="0" destOrd="0" presId="urn:microsoft.com/office/officeart/2005/8/layout/hierarchy1"/>
    <dgm:cxn modelId="{9309B045-89F5-B04D-A300-83BFCDB36D37}" type="presParOf" srcId="{C7A81E70-E1C1-8946-8617-FCAFF49AF8E2}" destId="{CDF2EBEE-271B-9742-B57A-FF1E863B5A60}" srcOrd="1" destOrd="0" presId="urn:microsoft.com/office/officeart/2005/8/layout/hierarchy1"/>
    <dgm:cxn modelId="{49FB802C-1228-0646-ADEB-98FB9A89C60B}" type="presParOf" srcId="{BC1EE595-90E3-C34E-BC8A-FBE13C3DAE83}" destId="{B4F530FE-EFD4-6748-B4BF-F9DA522E9D79}" srcOrd="1" destOrd="0" presId="urn:microsoft.com/office/officeart/2005/8/layout/hierarchy1"/>
    <dgm:cxn modelId="{47252610-1715-C642-9132-9CAA9E597869}" type="presParOf" srcId="{C74E98AD-6E86-5C44-94E3-2BD7B9DA5929}" destId="{292C50C2-BB76-B04F-8507-2EA2D4F7186E}" srcOrd="1" destOrd="0" presId="urn:microsoft.com/office/officeart/2005/8/layout/hierarchy1"/>
    <dgm:cxn modelId="{90037566-3EBF-6B44-A5F5-23C838AC9444}" type="presParOf" srcId="{292C50C2-BB76-B04F-8507-2EA2D4F7186E}" destId="{CBAEFB56-3275-4847-8E63-0D0059B9A7EC}" srcOrd="0" destOrd="0" presId="urn:microsoft.com/office/officeart/2005/8/layout/hierarchy1"/>
    <dgm:cxn modelId="{9DDD44B1-6F46-1642-933C-B816DF6CE108}" type="presParOf" srcId="{CBAEFB56-3275-4847-8E63-0D0059B9A7EC}" destId="{911525FD-396E-EE4F-823B-DD6D8ED09721}" srcOrd="0" destOrd="0" presId="urn:microsoft.com/office/officeart/2005/8/layout/hierarchy1"/>
    <dgm:cxn modelId="{F2A773F6-5BA4-6B46-9166-570225F40A4C}" type="presParOf" srcId="{CBAEFB56-3275-4847-8E63-0D0059B9A7EC}" destId="{FFF7253E-A348-0348-9ABE-05FFD65B4C74}" srcOrd="1" destOrd="0" presId="urn:microsoft.com/office/officeart/2005/8/layout/hierarchy1"/>
    <dgm:cxn modelId="{95AE2491-6002-FD4D-A80C-FAA49B40AB1E}" type="presParOf" srcId="{292C50C2-BB76-B04F-8507-2EA2D4F7186E}" destId="{C3CF39AD-9EAF-9F40-81D0-3C897DCBC53A}" srcOrd="1" destOrd="0" presId="urn:microsoft.com/office/officeart/2005/8/layout/hierarchy1"/>
    <dgm:cxn modelId="{7090B699-21D8-7644-8815-430A4A2E086C}" type="presParOf" srcId="{C74E98AD-6E86-5C44-94E3-2BD7B9DA5929}" destId="{E5038DAD-ABD7-0A42-B3B5-E4BEB37D58DE}" srcOrd="2" destOrd="0" presId="urn:microsoft.com/office/officeart/2005/8/layout/hierarchy1"/>
    <dgm:cxn modelId="{29ED0F1D-A287-BB4D-B3DB-D3CF43E7EBD5}" type="presParOf" srcId="{E5038DAD-ABD7-0A42-B3B5-E4BEB37D58DE}" destId="{95C9BC9B-9C46-5849-93E4-C4093A421DB5}" srcOrd="0" destOrd="0" presId="urn:microsoft.com/office/officeart/2005/8/layout/hierarchy1"/>
    <dgm:cxn modelId="{25F5FA10-C2C5-1746-A876-C108FA9D9DC9}" type="presParOf" srcId="{95C9BC9B-9C46-5849-93E4-C4093A421DB5}" destId="{94C7E997-7792-EF4B-803A-ECD09E68CF98}" srcOrd="0" destOrd="0" presId="urn:microsoft.com/office/officeart/2005/8/layout/hierarchy1"/>
    <dgm:cxn modelId="{4C2AAD5D-FD67-AC43-A973-5AA022B0CAEF}" type="presParOf" srcId="{95C9BC9B-9C46-5849-93E4-C4093A421DB5}" destId="{31CE4F85-81A1-114D-BA2A-6BD642230033}" srcOrd="1" destOrd="0" presId="urn:microsoft.com/office/officeart/2005/8/layout/hierarchy1"/>
    <dgm:cxn modelId="{327701B7-A64F-5545-8E16-B99150018A7C}" type="presParOf" srcId="{E5038DAD-ABD7-0A42-B3B5-E4BEB37D58DE}" destId="{B746719E-AE02-4C4A-986F-A1F33999BDD5}" srcOrd="1" destOrd="0" presId="urn:microsoft.com/office/officeart/2005/8/layout/hierarchy1"/>
    <dgm:cxn modelId="{11AFAEEE-123B-7E45-96FC-0B3AB231AD4A}" type="presParOf" srcId="{C74E98AD-6E86-5C44-94E3-2BD7B9DA5929}" destId="{EA9E458E-50F3-264F-A031-2488C265335E}" srcOrd="3" destOrd="0" presId="urn:microsoft.com/office/officeart/2005/8/layout/hierarchy1"/>
    <dgm:cxn modelId="{40B9E617-11E8-A94F-99D2-EB22E75E3451}" type="presParOf" srcId="{EA9E458E-50F3-264F-A031-2488C265335E}" destId="{20E446A8-A82F-F542-9E81-17FA982B3C4F}" srcOrd="0" destOrd="0" presId="urn:microsoft.com/office/officeart/2005/8/layout/hierarchy1"/>
    <dgm:cxn modelId="{85598B34-C869-C344-BD80-D5089754FE57}" type="presParOf" srcId="{20E446A8-A82F-F542-9E81-17FA982B3C4F}" destId="{9F8C4BC6-92FA-1A44-BD31-E77665AAD8FD}" srcOrd="0" destOrd="0" presId="urn:microsoft.com/office/officeart/2005/8/layout/hierarchy1"/>
    <dgm:cxn modelId="{9B1EBF6B-ADBE-604F-A64B-DF7A688C7CF6}" type="presParOf" srcId="{20E446A8-A82F-F542-9E81-17FA982B3C4F}" destId="{2BCD2F13-B8E6-F145-8F81-14BBB4763F0C}" srcOrd="1" destOrd="0" presId="urn:microsoft.com/office/officeart/2005/8/layout/hierarchy1"/>
    <dgm:cxn modelId="{3AE23C19-3AAF-5D48-BA0A-50AF59443A44}" type="presParOf" srcId="{EA9E458E-50F3-264F-A031-2488C265335E}" destId="{40ABC30D-70E4-AC47-A2EB-D83FFE92FFA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1767480-35E3-4191-968F-1ECC02E72E46}" type="doc">
      <dgm:prSet loTypeId="urn:microsoft.com/office/officeart/2005/8/layout/matrix3" loCatId="matrix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D599ACB-3B44-4F2F-BBC4-D8E1A149504B}">
      <dgm:prSet/>
      <dgm:spPr/>
      <dgm:t>
        <a:bodyPr/>
        <a:lstStyle/>
        <a:p>
          <a:r>
            <a:rPr lang="lt-LT" noProof="0" dirty="0"/>
            <a:t>Determinacijos koeficientas.</a:t>
          </a:r>
        </a:p>
      </dgm:t>
    </dgm:pt>
    <dgm:pt modelId="{00CBA061-6048-49F9-89D1-4241CD2DF56D}" type="parTrans" cxnId="{BB05F0A9-DCF3-48EC-B4B9-D80A8793AB97}">
      <dgm:prSet/>
      <dgm:spPr/>
      <dgm:t>
        <a:bodyPr/>
        <a:lstStyle/>
        <a:p>
          <a:endParaRPr lang="en-US"/>
        </a:p>
      </dgm:t>
    </dgm:pt>
    <dgm:pt modelId="{4833C834-7EBA-4B26-98A0-4078C53DFCA5}" type="sibTrans" cxnId="{BB05F0A9-DCF3-48EC-B4B9-D80A8793AB97}">
      <dgm:prSet/>
      <dgm:spPr/>
      <dgm:t>
        <a:bodyPr/>
        <a:lstStyle/>
        <a:p>
          <a:endParaRPr lang="en-US"/>
        </a:p>
      </dgm:t>
    </dgm:pt>
    <dgm:pt modelId="{C1CC4BE2-3BC2-4C86-A635-C4AF083B4659}">
      <dgm:prSet/>
      <dgm:spPr/>
      <dgm:t>
        <a:bodyPr/>
        <a:lstStyle/>
        <a:p>
          <a:r>
            <a:rPr lang="lt-LT" noProof="0" dirty="0"/>
            <a:t>Koreguotas </a:t>
          </a:r>
          <a:r>
            <a:rPr lang="lt-LT" noProof="0" dirty="0" err="1"/>
            <a:t>deteminacijos</a:t>
          </a:r>
          <a:r>
            <a:rPr lang="lt-LT" noProof="0" dirty="0"/>
            <a:t> koeficientas.</a:t>
          </a:r>
        </a:p>
      </dgm:t>
    </dgm:pt>
    <dgm:pt modelId="{489AF325-C700-4215-BF08-91E4B3E75F90}" type="parTrans" cxnId="{9E1B9990-D285-436C-9DDA-D88CE989A251}">
      <dgm:prSet/>
      <dgm:spPr/>
      <dgm:t>
        <a:bodyPr/>
        <a:lstStyle/>
        <a:p>
          <a:endParaRPr lang="en-US"/>
        </a:p>
      </dgm:t>
    </dgm:pt>
    <dgm:pt modelId="{68262140-2FA7-46CB-9957-DC1E0170E8CF}" type="sibTrans" cxnId="{9E1B9990-D285-436C-9DDA-D88CE989A251}">
      <dgm:prSet/>
      <dgm:spPr/>
      <dgm:t>
        <a:bodyPr/>
        <a:lstStyle/>
        <a:p>
          <a:endParaRPr lang="en-US"/>
        </a:p>
      </dgm:t>
    </dgm:pt>
    <dgm:pt modelId="{FFB00E74-9DF7-43C1-AC36-FAF15AFCE55B}">
      <dgm:prSet/>
      <dgm:spPr/>
      <dgm:t>
        <a:bodyPr/>
        <a:lstStyle/>
        <a:p>
          <a:r>
            <a:rPr lang="lt-LT" noProof="0" dirty="0"/>
            <a:t>ANOWA </a:t>
          </a:r>
          <a:r>
            <a:rPr lang="lt-LT" noProof="0" dirty="0" err="1"/>
            <a:t>p</a:t>
          </a:r>
          <a:r>
            <a:rPr lang="lt-LT" noProof="0" dirty="0"/>
            <a:t> reikšmė.</a:t>
          </a:r>
        </a:p>
      </dgm:t>
    </dgm:pt>
    <dgm:pt modelId="{1B933987-5E8A-4306-A943-7957C48D04FF}" type="parTrans" cxnId="{F30CBEFA-3D34-4141-88C2-56482D394FC2}">
      <dgm:prSet/>
      <dgm:spPr/>
      <dgm:t>
        <a:bodyPr/>
        <a:lstStyle/>
        <a:p>
          <a:endParaRPr lang="en-US"/>
        </a:p>
      </dgm:t>
    </dgm:pt>
    <dgm:pt modelId="{A1AEEC0E-8230-4418-93C1-7C85841D7A12}" type="sibTrans" cxnId="{F30CBEFA-3D34-4141-88C2-56482D394FC2}">
      <dgm:prSet/>
      <dgm:spPr/>
      <dgm:t>
        <a:bodyPr/>
        <a:lstStyle/>
        <a:p>
          <a:endParaRPr lang="en-US"/>
        </a:p>
      </dgm:t>
    </dgm:pt>
    <dgm:pt modelId="{7A6CF0A9-3EF8-4E82-A0DA-5547F5AAFDF2}">
      <dgm:prSet/>
      <dgm:spPr/>
      <dgm:t>
        <a:bodyPr/>
        <a:lstStyle/>
        <a:p>
          <a:r>
            <a:rPr lang="lt-LT" noProof="0" dirty="0" err="1"/>
            <a:t>t</a:t>
          </a:r>
          <a:r>
            <a:rPr lang="lt-LT" noProof="0" dirty="0"/>
            <a:t> (Studento) kriterijai atskiriems kintamiesiems.</a:t>
          </a:r>
        </a:p>
      </dgm:t>
    </dgm:pt>
    <dgm:pt modelId="{BB3CF7EC-44F9-426E-B09B-D328CA0AF62C}" type="parTrans" cxnId="{33C1AE22-811C-4E5F-A344-974E202F5206}">
      <dgm:prSet/>
      <dgm:spPr/>
      <dgm:t>
        <a:bodyPr/>
        <a:lstStyle/>
        <a:p>
          <a:endParaRPr lang="en-US"/>
        </a:p>
      </dgm:t>
    </dgm:pt>
    <dgm:pt modelId="{0838A1D0-FED6-46A5-8872-13893DA04633}" type="sibTrans" cxnId="{33C1AE22-811C-4E5F-A344-974E202F5206}">
      <dgm:prSet/>
      <dgm:spPr/>
      <dgm:t>
        <a:bodyPr/>
        <a:lstStyle/>
        <a:p>
          <a:endParaRPr lang="en-US"/>
        </a:p>
      </dgm:t>
    </dgm:pt>
    <dgm:pt modelId="{FB55FAB9-7CEE-954C-A542-2C44459F811B}" type="pres">
      <dgm:prSet presAssocID="{F1767480-35E3-4191-968F-1ECC02E72E46}" presName="matrix" presStyleCnt="0">
        <dgm:presLayoutVars>
          <dgm:chMax val="1"/>
          <dgm:dir/>
          <dgm:resizeHandles val="exact"/>
        </dgm:presLayoutVars>
      </dgm:prSet>
      <dgm:spPr/>
    </dgm:pt>
    <dgm:pt modelId="{568D077A-017F-A943-9B94-D1B1ED88D882}" type="pres">
      <dgm:prSet presAssocID="{F1767480-35E3-4191-968F-1ECC02E72E46}" presName="diamond" presStyleLbl="bgShp" presStyleIdx="0" presStyleCnt="1"/>
      <dgm:spPr/>
    </dgm:pt>
    <dgm:pt modelId="{15AFE0B3-7FB2-A140-8A22-AEB2882EC3E7}" type="pres">
      <dgm:prSet presAssocID="{F1767480-35E3-4191-968F-1ECC02E72E46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AAF2EAD-FA07-E749-9242-743099585E70}" type="pres">
      <dgm:prSet presAssocID="{F1767480-35E3-4191-968F-1ECC02E72E46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4BE1EF22-974D-9C4A-8DA4-48DEC1B8B458}" type="pres">
      <dgm:prSet presAssocID="{F1767480-35E3-4191-968F-1ECC02E72E46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89A10BD-AB26-DA44-911B-07F6AD4497A9}" type="pres">
      <dgm:prSet presAssocID="{F1767480-35E3-4191-968F-1ECC02E72E46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3C1AE22-811C-4E5F-A344-974E202F5206}" srcId="{F1767480-35E3-4191-968F-1ECC02E72E46}" destId="{7A6CF0A9-3EF8-4E82-A0DA-5547F5AAFDF2}" srcOrd="3" destOrd="0" parTransId="{BB3CF7EC-44F9-426E-B09B-D328CA0AF62C}" sibTransId="{0838A1D0-FED6-46A5-8872-13893DA04633}"/>
    <dgm:cxn modelId="{9221B239-2340-CD44-A7E6-B40FDAA63942}" type="presOf" srcId="{7A6CF0A9-3EF8-4E82-A0DA-5547F5AAFDF2}" destId="{989A10BD-AB26-DA44-911B-07F6AD4497A9}" srcOrd="0" destOrd="0" presId="urn:microsoft.com/office/officeart/2005/8/layout/matrix3"/>
    <dgm:cxn modelId="{8E5C8F3F-1231-F047-A414-D7FDEA83C2C4}" type="presOf" srcId="{C1CC4BE2-3BC2-4C86-A635-C4AF083B4659}" destId="{FAAF2EAD-FA07-E749-9242-743099585E70}" srcOrd="0" destOrd="0" presId="urn:microsoft.com/office/officeart/2005/8/layout/matrix3"/>
    <dgm:cxn modelId="{9E1B9990-D285-436C-9DDA-D88CE989A251}" srcId="{F1767480-35E3-4191-968F-1ECC02E72E46}" destId="{C1CC4BE2-3BC2-4C86-A635-C4AF083B4659}" srcOrd="1" destOrd="0" parTransId="{489AF325-C700-4215-BF08-91E4B3E75F90}" sibTransId="{68262140-2FA7-46CB-9957-DC1E0170E8CF}"/>
    <dgm:cxn modelId="{9C5D3791-DE91-7642-82AF-381779AD5856}" type="presOf" srcId="{F1767480-35E3-4191-968F-1ECC02E72E46}" destId="{FB55FAB9-7CEE-954C-A542-2C44459F811B}" srcOrd="0" destOrd="0" presId="urn:microsoft.com/office/officeart/2005/8/layout/matrix3"/>
    <dgm:cxn modelId="{BB05F0A9-DCF3-48EC-B4B9-D80A8793AB97}" srcId="{F1767480-35E3-4191-968F-1ECC02E72E46}" destId="{9D599ACB-3B44-4F2F-BBC4-D8E1A149504B}" srcOrd="0" destOrd="0" parTransId="{00CBA061-6048-49F9-89D1-4241CD2DF56D}" sibTransId="{4833C834-7EBA-4B26-98A0-4078C53DFCA5}"/>
    <dgm:cxn modelId="{D7796BAA-9EF1-BE44-B6BA-70B77A05C157}" type="presOf" srcId="{9D599ACB-3B44-4F2F-BBC4-D8E1A149504B}" destId="{15AFE0B3-7FB2-A140-8A22-AEB2882EC3E7}" srcOrd="0" destOrd="0" presId="urn:microsoft.com/office/officeart/2005/8/layout/matrix3"/>
    <dgm:cxn modelId="{6EEF58D7-5BFC-C44E-9AB1-2C4ED2C0C749}" type="presOf" srcId="{FFB00E74-9DF7-43C1-AC36-FAF15AFCE55B}" destId="{4BE1EF22-974D-9C4A-8DA4-48DEC1B8B458}" srcOrd="0" destOrd="0" presId="urn:microsoft.com/office/officeart/2005/8/layout/matrix3"/>
    <dgm:cxn modelId="{F30CBEFA-3D34-4141-88C2-56482D394FC2}" srcId="{F1767480-35E3-4191-968F-1ECC02E72E46}" destId="{FFB00E74-9DF7-43C1-AC36-FAF15AFCE55B}" srcOrd="2" destOrd="0" parTransId="{1B933987-5E8A-4306-A943-7957C48D04FF}" sibTransId="{A1AEEC0E-8230-4418-93C1-7C85841D7A12}"/>
    <dgm:cxn modelId="{9CB4DF11-6136-A541-9ABA-966160C923E7}" type="presParOf" srcId="{FB55FAB9-7CEE-954C-A542-2C44459F811B}" destId="{568D077A-017F-A943-9B94-D1B1ED88D882}" srcOrd="0" destOrd="0" presId="urn:microsoft.com/office/officeart/2005/8/layout/matrix3"/>
    <dgm:cxn modelId="{CCEEAED4-C5DE-DF4C-A356-EA20683B8AC3}" type="presParOf" srcId="{FB55FAB9-7CEE-954C-A542-2C44459F811B}" destId="{15AFE0B3-7FB2-A140-8A22-AEB2882EC3E7}" srcOrd="1" destOrd="0" presId="urn:microsoft.com/office/officeart/2005/8/layout/matrix3"/>
    <dgm:cxn modelId="{CCF1F231-A3AA-6A48-85BD-EC9066E369CF}" type="presParOf" srcId="{FB55FAB9-7CEE-954C-A542-2C44459F811B}" destId="{FAAF2EAD-FA07-E749-9242-743099585E70}" srcOrd="2" destOrd="0" presId="urn:microsoft.com/office/officeart/2005/8/layout/matrix3"/>
    <dgm:cxn modelId="{88ED6130-C708-8942-825F-4C2323259145}" type="presParOf" srcId="{FB55FAB9-7CEE-954C-A542-2C44459F811B}" destId="{4BE1EF22-974D-9C4A-8DA4-48DEC1B8B458}" srcOrd="3" destOrd="0" presId="urn:microsoft.com/office/officeart/2005/8/layout/matrix3"/>
    <dgm:cxn modelId="{E6165645-4728-AF44-99DF-7692888FCC8A}" type="presParOf" srcId="{FB55FAB9-7CEE-954C-A542-2C44459F811B}" destId="{989A10BD-AB26-DA44-911B-07F6AD4497A9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9F1AA2F-A11D-42A6-9681-34886906500C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D99040C-DA03-4BA2-8320-413B562DDAE4}">
      <dgm:prSet/>
      <dgm:spPr/>
      <dgm:t>
        <a:bodyPr/>
        <a:lstStyle/>
        <a:p>
          <a:r>
            <a:rPr lang="lt-LT" noProof="0" dirty="0"/>
            <a:t>Iš anksto pasirenkamas leistinų </a:t>
          </a:r>
          <a:r>
            <a:rPr lang="lt-LT" b="1" noProof="0" dirty="0"/>
            <a:t>neteisingų </a:t>
          </a:r>
          <a:r>
            <a:rPr lang="lt-LT" noProof="0" dirty="0"/>
            <a:t>sprendimų procentas.</a:t>
          </a:r>
        </a:p>
      </dgm:t>
    </dgm:pt>
    <dgm:pt modelId="{BCF49FAB-078C-4F44-955D-17C44BBF1675}" type="parTrans" cxnId="{7E4C9AC2-AF17-41D9-A6A4-84058FEB136D}">
      <dgm:prSet/>
      <dgm:spPr/>
      <dgm:t>
        <a:bodyPr/>
        <a:lstStyle/>
        <a:p>
          <a:endParaRPr lang="en-US"/>
        </a:p>
      </dgm:t>
    </dgm:pt>
    <dgm:pt modelId="{DBCAA022-DB9B-4916-988C-CE0A6FC7FB6A}" type="sibTrans" cxnId="{7E4C9AC2-AF17-41D9-A6A4-84058FEB136D}">
      <dgm:prSet/>
      <dgm:spPr/>
      <dgm:t>
        <a:bodyPr/>
        <a:lstStyle/>
        <a:p>
          <a:endParaRPr lang="lt-LT" noProof="0" dirty="0"/>
        </a:p>
      </dgm:t>
    </dgm:pt>
    <dgm:pt modelId="{92D7FFDE-500E-49B1-9B2D-40D9B95B196A}">
      <dgm:prSet/>
      <dgm:spPr/>
      <dgm:t>
        <a:bodyPr/>
        <a:lstStyle/>
        <a:p>
          <a:r>
            <a:rPr lang="lt-LT" noProof="0" dirty="0"/>
            <a:t>Praktiniuose skaičiavimuose naudojame </a:t>
          </a:r>
          <a:r>
            <a:rPr lang="lt-LT" noProof="0" dirty="0" err="1"/>
            <a:t>p</a:t>
          </a:r>
          <a:r>
            <a:rPr lang="lt-LT" noProof="0" dirty="0"/>
            <a:t> reikšmę (angl. </a:t>
          </a:r>
          <a:r>
            <a:rPr lang="lt-LT" i="1" noProof="0" dirty="0" err="1"/>
            <a:t>p-</a:t>
          </a:r>
          <a:r>
            <a:rPr lang="lt-LT" noProof="0" dirty="0" err="1"/>
            <a:t>value</a:t>
          </a:r>
          <a:r>
            <a:rPr lang="lt-LT" noProof="0" dirty="0"/>
            <a:t>).</a:t>
          </a:r>
        </a:p>
      </dgm:t>
    </dgm:pt>
    <dgm:pt modelId="{A4471589-66C4-4848-8995-589649672FD0}" type="parTrans" cxnId="{5D6676B0-A3D7-4FC6-8AE7-8D008D91963D}">
      <dgm:prSet/>
      <dgm:spPr/>
      <dgm:t>
        <a:bodyPr/>
        <a:lstStyle/>
        <a:p>
          <a:endParaRPr lang="en-US"/>
        </a:p>
      </dgm:t>
    </dgm:pt>
    <dgm:pt modelId="{1A927074-F692-467F-865E-9F85A09DA775}" type="sibTrans" cxnId="{5D6676B0-A3D7-4FC6-8AE7-8D008D91963D}">
      <dgm:prSet/>
      <dgm:spPr/>
      <dgm:t>
        <a:bodyPr/>
        <a:lstStyle/>
        <a:p>
          <a:endParaRPr lang="lt-LT" noProof="0" dirty="0"/>
        </a:p>
      </dgm:t>
    </dgm:pt>
    <dgm:pt modelId="{EF42076E-E5B0-4848-B6EC-CB4021994BC5}">
      <dgm:prSet/>
      <dgm:spPr/>
      <dgm:t>
        <a:bodyPr/>
        <a:lstStyle/>
        <a:p>
          <a:r>
            <a:rPr lang="lt-LT" b="1" noProof="0" dirty="0"/>
            <a:t>Reikšmingumo lygmuo </a:t>
          </a:r>
          <a:r>
            <a:rPr lang="lt-LT" noProof="0" dirty="0"/>
            <a:t>– teorinis iš anksto nustatytas dydis (dažniausiai naudojamas 5% (0.05)), o </a:t>
          </a:r>
          <a:r>
            <a:rPr lang="lt-LT" b="1" noProof="0" dirty="0" err="1"/>
            <a:t>p</a:t>
          </a:r>
          <a:r>
            <a:rPr lang="lt-LT" b="1" noProof="0" dirty="0"/>
            <a:t> reikšmė </a:t>
          </a:r>
          <a:r>
            <a:rPr lang="lt-LT" noProof="0" dirty="0"/>
            <a:t>– tai, ką gauname konkrečiu atveju.</a:t>
          </a:r>
        </a:p>
      </dgm:t>
    </dgm:pt>
    <dgm:pt modelId="{6EA3BB55-C9E4-41F8-AE15-F44CAAF59B7B}" type="parTrans" cxnId="{3632F8D5-31CC-4DE1-90B1-8A01C989199B}">
      <dgm:prSet/>
      <dgm:spPr/>
      <dgm:t>
        <a:bodyPr/>
        <a:lstStyle/>
        <a:p>
          <a:endParaRPr lang="en-US"/>
        </a:p>
      </dgm:t>
    </dgm:pt>
    <dgm:pt modelId="{CC108658-17DE-4A84-AA19-7F99EEA6B395}" type="sibTrans" cxnId="{3632F8D5-31CC-4DE1-90B1-8A01C989199B}">
      <dgm:prSet/>
      <dgm:spPr/>
      <dgm:t>
        <a:bodyPr/>
        <a:lstStyle/>
        <a:p>
          <a:endParaRPr lang="en-US"/>
        </a:p>
      </dgm:t>
    </dgm:pt>
    <dgm:pt modelId="{CB48D85A-76EB-764E-B09B-574EE85FA7AC}" type="pres">
      <dgm:prSet presAssocID="{39F1AA2F-A11D-42A6-9681-34886906500C}" presName="outerComposite" presStyleCnt="0">
        <dgm:presLayoutVars>
          <dgm:chMax val="5"/>
          <dgm:dir/>
          <dgm:resizeHandles val="exact"/>
        </dgm:presLayoutVars>
      </dgm:prSet>
      <dgm:spPr/>
    </dgm:pt>
    <dgm:pt modelId="{2B776D24-8477-544A-815D-33EC37FE909B}" type="pres">
      <dgm:prSet presAssocID="{39F1AA2F-A11D-42A6-9681-34886906500C}" presName="dummyMaxCanvas" presStyleCnt="0">
        <dgm:presLayoutVars/>
      </dgm:prSet>
      <dgm:spPr/>
    </dgm:pt>
    <dgm:pt modelId="{906C3CC9-2318-344F-A49D-8E0DD28358F0}" type="pres">
      <dgm:prSet presAssocID="{39F1AA2F-A11D-42A6-9681-34886906500C}" presName="ThreeNodes_1" presStyleLbl="node1" presStyleIdx="0" presStyleCnt="3">
        <dgm:presLayoutVars>
          <dgm:bulletEnabled val="1"/>
        </dgm:presLayoutVars>
      </dgm:prSet>
      <dgm:spPr/>
    </dgm:pt>
    <dgm:pt modelId="{D000FED3-A5BC-4646-8ACB-0722E8264C80}" type="pres">
      <dgm:prSet presAssocID="{39F1AA2F-A11D-42A6-9681-34886906500C}" presName="ThreeNodes_2" presStyleLbl="node1" presStyleIdx="1" presStyleCnt="3">
        <dgm:presLayoutVars>
          <dgm:bulletEnabled val="1"/>
        </dgm:presLayoutVars>
      </dgm:prSet>
      <dgm:spPr/>
    </dgm:pt>
    <dgm:pt modelId="{C32BAF4C-1E37-0844-A8E2-4B7CC4F911C7}" type="pres">
      <dgm:prSet presAssocID="{39F1AA2F-A11D-42A6-9681-34886906500C}" presName="ThreeNodes_3" presStyleLbl="node1" presStyleIdx="2" presStyleCnt="3">
        <dgm:presLayoutVars>
          <dgm:bulletEnabled val="1"/>
        </dgm:presLayoutVars>
      </dgm:prSet>
      <dgm:spPr/>
    </dgm:pt>
    <dgm:pt modelId="{B0F44016-C48E-DC48-91D4-881F132D82EE}" type="pres">
      <dgm:prSet presAssocID="{39F1AA2F-A11D-42A6-9681-34886906500C}" presName="ThreeConn_1-2" presStyleLbl="fgAccFollowNode1" presStyleIdx="0" presStyleCnt="2">
        <dgm:presLayoutVars>
          <dgm:bulletEnabled val="1"/>
        </dgm:presLayoutVars>
      </dgm:prSet>
      <dgm:spPr/>
    </dgm:pt>
    <dgm:pt modelId="{FFC5BFE5-3230-0D4B-9CB8-F5F88C9CDF38}" type="pres">
      <dgm:prSet presAssocID="{39F1AA2F-A11D-42A6-9681-34886906500C}" presName="ThreeConn_2-3" presStyleLbl="fgAccFollowNode1" presStyleIdx="1" presStyleCnt="2">
        <dgm:presLayoutVars>
          <dgm:bulletEnabled val="1"/>
        </dgm:presLayoutVars>
      </dgm:prSet>
      <dgm:spPr/>
    </dgm:pt>
    <dgm:pt modelId="{E8D6C4A5-81D3-7544-85EA-7711444A4A15}" type="pres">
      <dgm:prSet presAssocID="{39F1AA2F-A11D-42A6-9681-34886906500C}" presName="ThreeNodes_1_text" presStyleLbl="node1" presStyleIdx="2" presStyleCnt="3">
        <dgm:presLayoutVars>
          <dgm:bulletEnabled val="1"/>
        </dgm:presLayoutVars>
      </dgm:prSet>
      <dgm:spPr/>
    </dgm:pt>
    <dgm:pt modelId="{EC4A4ED3-BBE6-4544-80A0-5612C1D73361}" type="pres">
      <dgm:prSet presAssocID="{39F1AA2F-A11D-42A6-9681-34886906500C}" presName="ThreeNodes_2_text" presStyleLbl="node1" presStyleIdx="2" presStyleCnt="3">
        <dgm:presLayoutVars>
          <dgm:bulletEnabled val="1"/>
        </dgm:presLayoutVars>
      </dgm:prSet>
      <dgm:spPr/>
    </dgm:pt>
    <dgm:pt modelId="{A90C79AC-07B3-6040-8BF1-BE297865BE59}" type="pres">
      <dgm:prSet presAssocID="{39F1AA2F-A11D-42A6-9681-34886906500C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0EAAA71F-AD69-3748-816F-FF9C0EAC774E}" type="presOf" srcId="{DBCAA022-DB9B-4916-988C-CE0A6FC7FB6A}" destId="{B0F44016-C48E-DC48-91D4-881F132D82EE}" srcOrd="0" destOrd="0" presId="urn:microsoft.com/office/officeart/2005/8/layout/vProcess5"/>
    <dgm:cxn modelId="{D1EC093A-62DF-964D-AA36-FB1C55CD2974}" type="presOf" srcId="{0D99040C-DA03-4BA2-8320-413B562DDAE4}" destId="{E8D6C4A5-81D3-7544-85EA-7711444A4A15}" srcOrd="1" destOrd="0" presId="urn:microsoft.com/office/officeart/2005/8/layout/vProcess5"/>
    <dgm:cxn modelId="{BD87498A-BFFF-3749-B0F7-9F360AC49D3E}" type="presOf" srcId="{EF42076E-E5B0-4848-B6EC-CB4021994BC5}" destId="{A90C79AC-07B3-6040-8BF1-BE297865BE59}" srcOrd="1" destOrd="0" presId="urn:microsoft.com/office/officeart/2005/8/layout/vProcess5"/>
    <dgm:cxn modelId="{5D6676B0-A3D7-4FC6-8AE7-8D008D91963D}" srcId="{39F1AA2F-A11D-42A6-9681-34886906500C}" destId="{92D7FFDE-500E-49B1-9B2D-40D9B95B196A}" srcOrd="1" destOrd="0" parTransId="{A4471589-66C4-4848-8995-589649672FD0}" sibTransId="{1A927074-F692-467F-865E-9F85A09DA775}"/>
    <dgm:cxn modelId="{2A1911B7-6128-7648-B889-89AB17A4B378}" type="presOf" srcId="{0D99040C-DA03-4BA2-8320-413B562DDAE4}" destId="{906C3CC9-2318-344F-A49D-8E0DD28358F0}" srcOrd="0" destOrd="0" presId="urn:microsoft.com/office/officeart/2005/8/layout/vProcess5"/>
    <dgm:cxn modelId="{F58DA1B7-1F13-F848-AE8C-F0ACC4017C45}" type="presOf" srcId="{EF42076E-E5B0-4848-B6EC-CB4021994BC5}" destId="{C32BAF4C-1E37-0844-A8E2-4B7CC4F911C7}" srcOrd="0" destOrd="0" presId="urn:microsoft.com/office/officeart/2005/8/layout/vProcess5"/>
    <dgm:cxn modelId="{7E4C9AC2-AF17-41D9-A6A4-84058FEB136D}" srcId="{39F1AA2F-A11D-42A6-9681-34886906500C}" destId="{0D99040C-DA03-4BA2-8320-413B562DDAE4}" srcOrd="0" destOrd="0" parTransId="{BCF49FAB-078C-4F44-955D-17C44BBF1675}" sibTransId="{DBCAA022-DB9B-4916-988C-CE0A6FC7FB6A}"/>
    <dgm:cxn modelId="{C06A81C5-A8BA-8C40-95AD-2A2966C1EDEE}" type="presOf" srcId="{39F1AA2F-A11D-42A6-9681-34886906500C}" destId="{CB48D85A-76EB-764E-B09B-574EE85FA7AC}" srcOrd="0" destOrd="0" presId="urn:microsoft.com/office/officeart/2005/8/layout/vProcess5"/>
    <dgm:cxn modelId="{3632F8D5-31CC-4DE1-90B1-8A01C989199B}" srcId="{39F1AA2F-A11D-42A6-9681-34886906500C}" destId="{EF42076E-E5B0-4848-B6EC-CB4021994BC5}" srcOrd="2" destOrd="0" parTransId="{6EA3BB55-C9E4-41F8-AE15-F44CAAF59B7B}" sibTransId="{CC108658-17DE-4A84-AA19-7F99EEA6B395}"/>
    <dgm:cxn modelId="{F1BAFFDE-1243-3B46-A6CB-702F715FC197}" type="presOf" srcId="{92D7FFDE-500E-49B1-9B2D-40D9B95B196A}" destId="{EC4A4ED3-BBE6-4544-80A0-5612C1D73361}" srcOrd="1" destOrd="0" presId="urn:microsoft.com/office/officeart/2005/8/layout/vProcess5"/>
    <dgm:cxn modelId="{EB9D27E5-63B4-F34C-9106-84DC6F60A392}" type="presOf" srcId="{1A927074-F692-467F-865E-9F85A09DA775}" destId="{FFC5BFE5-3230-0D4B-9CB8-F5F88C9CDF38}" srcOrd="0" destOrd="0" presId="urn:microsoft.com/office/officeart/2005/8/layout/vProcess5"/>
    <dgm:cxn modelId="{2E7917EF-FAD9-3148-839C-9DAEC815F765}" type="presOf" srcId="{92D7FFDE-500E-49B1-9B2D-40D9B95B196A}" destId="{D000FED3-A5BC-4646-8ACB-0722E8264C80}" srcOrd="0" destOrd="0" presId="urn:microsoft.com/office/officeart/2005/8/layout/vProcess5"/>
    <dgm:cxn modelId="{1D288850-719E-EB47-8A0B-11093BF62F8D}" type="presParOf" srcId="{CB48D85A-76EB-764E-B09B-574EE85FA7AC}" destId="{2B776D24-8477-544A-815D-33EC37FE909B}" srcOrd="0" destOrd="0" presId="urn:microsoft.com/office/officeart/2005/8/layout/vProcess5"/>
    <dgm:cxn modelId="{47097AEE-CDEC-A64B-897E-6F7720207E8A}" type="presParOf" srcId="{CB48D85A-76EB-764E-B09B-574EE85FA7AC}" destId="{906C3CC9-2318-344F-A49D-8E0DD28358F0}" srcOrd="1" destOrd="0" presId="urn:microsoft.com/office/officeart/2005/8/layout/vProcess5"/>
    <dgm:cxn modelId="{064B87FA-4518-334B-B001-F106A8C93C2E}" type="presParOf" srcId="{CB48D85A-76EB-764E-B09B-574EE85FA7AC}" destId="{D000FED3-A5BC-4646-8ACB-0722E8264C80}" srcOrd="2" destOrd="0" presId="urn:microsoft.com/office/officeart/2005/8/layout/vProcess5"/>
    <dgm:cxn modelId="{A96EFD4F-83CA-8540-BF68-1FE48FC8D4C6}" type="presParOf" srcId="{CB48D85A-76EB-764E-B09B-574EE85FA7AC}" destId="{C32BAF4C-1E37-0844-A8E2-4B7CC4F911C7}" srcOrd="3" destOrd="0" presId="urn:microsoft.com/office/officeart/2005/8/layout/vProcess5"/>
    <dgm:cxn modelId="{F1BE5E49-8379-6047-8F2E-07B3C79D6898}" type="presParOf" srcId="{CB48D85A-76EB-764E-B09B-574EE85FA7AC}" destId="{B0F44016-C48E-DC48-91D4-881F132D82EE}" srcOrd="4" destOrd="0" presId="urn:microsoft.com/office/officeart/2005/8/layout/vProcess5"/>
    <dgm:cxn modelId="{E9408FFC-3572-3940-8C21-C7D726443F4D}" type="presParOf" srcId="{CB48D85A-76EB-764E-B09B-574EE85FA7AC}" destId="{FFC5BFE5-3230-0D4B-9CB8-F5F88C9CDF38}" srcOrd="5" destOrd="0" presId="urn:microsoft.com/office/officeart/2005/8/layout/vProcess5"/>
    <dgm:cxn modelId="{D7247835-1E02-1F4F-82B9-7583ACA290DD}" type="presParOf" srcId="{CB48D85A-76EB-764E-B09B-574EE85FA7AC}" destId="{E8D6C4A5-81D3-7544-85EA-7711444A4A15}" srcOrd="6" destOrd="0" presId="urn:microsoft.com/office/officeart/2005/8/layout/vProcess5"/>
    <dgm:cxn modelId="{8C1F4526-94CE-944C-95C0-7DCB2A9B5229}" type="presParOf" srcId="{CB48D85A-76EB-764E-B09B-574EE85FA7AC}" destId="{EC4A4ED3-BBE6-4544-80A0-5612C1D73361}" srcOrd="7" destOrd="0" presId="urn:microsoft.com/office/officeart/2005/8/layout/vProcess5"/>
    <dgm:cxn modelId="{72C68F0F-EC95-9847-9DF1-5C3A02CBC1A4}" type="presParOf" srcId="{CB48D85A-76EB-764E-B09B-574EE85FA7AC}" destId="{A90C79AC-07B3-6040-8BF1-BE297865BE59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CC4854-D9B6-4FF9-9E60-1DCF09DCD8AA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C349A22-0AF8-4020-8197-BDD4FDD7B5A6}">
      <dgm:prSet/>
      <dgm:spPr/>
      <dgm:t>
        <a:bodyPr/>
        <a:lstStyle/>
        <a:p>
          <a:r>
            <a:rPr lang="lt-LT" noProof="0" dirty="0"/>
            <a:t>Norint naudoti šį algoritmą, duomenys turi </a:t>
          </a:r>
          <a:r>
            <a:rPr lang="lt-LT" b="1" noProof="0" dirty="0"/>
            <a:t>turėti nepriklausomą/</a:t>
          </a:r>
          <a:r>
            <a:rPr lang="lt-LT" b="1" noProof="0" dirty="0" err="1"/>
            <a:t>ų</a:t>
          </a:r>
          <a:r>
            <a:rPr lang="lt-LT" b="1" noProof="0" dirty="0"/>
            <a:t> </a:t>
          </a:r>
          <a:r>
            <a:rPr lang="lt-LT" b="1" noProof="0" dirty="0" err="1"/>
            <a:t>kintamųjį</a:t>
          </a:r>
          <a:r>
            <a:rPr lang="lt-LT" b="1" noProof="0" dirty="0"/>
            <a:t>/</a:t>
          </a:r>
          <a:r>
            <a:rPr lang="lt-LT" b="1" noProof="0" dirty="0" err="1"/>
            <a:t>ų</a:t>
          </a:r>
          <a:r>
            <a:rPr lang="lt-LT" b="1" noProof="0" dirty="0"/>
            <a:t> </a:t>
          </a:r>
          <a:r>
            <a:rPr lang="lt-LT" noProof="0" dirty="0"/>
            <a:t>(x) ir </a:t>
          </a:r>
          <a:r>
            <a:rPr lang="lt-LT" b="1" noProof="0" dirty="0"/>
            <a:t>priklausomą kintamąjį </a:t>
          </a:r>
          <a:r>
            <a:rPr lang="lt-LT" noProof="0" dirty="0"/>
            <a:t>(y).</a:t>
          </a:r>
        </a:p>
      </dgm:t>
    </dgm:pt>
    <dgm:pt modelId="{5A4069FA-3622-430F-BEC1-E356FE4A0C45}" type="parTrans" cxnId="{464788F1-63CB-4269-9A7A-33906A92D170}">
      <dgm:prSet/>
      <dgm:spPr/>
      <dgm:t>
        <a:bodyPr/>
        <a:lstStyle/>
        <a:p>
          <a:endParaRPr lang="en-US"/>
        </a:p>
      </dgm:t>
    </dgm:pt>
    <dgm:pt modelId="{17766B64-BB47-4A2F-A592-4CEC4F279110}" type="sibTrans" cxnId="{464788F1-63CB-4269-9A7A-33906A92D170}">
      <dgm:prSet/>
      <dgm:spPr/>
      <dgm:t>
        <a:bodyPr/>
        <a:lstStyle/>
        <a:p>
          <a:endParaRPr lang="en-US"/>
        </a:p>
      </dgm:t>
    </dgm:pt>
    <dgm:pt modelId="{80CF3A44-8EB8-4C2C-9D21-C3442A1B36CA}">
      <dgm:prSet/>
      <dgm:spPr/>
      <dgm:t>
        <a:bodyPr/>
        <a:lstStyle/>
        <a:p>
          <a:r>
            <a:rPr lang="lt-LT" noProof="0" dirty="0"/>
            <a:t>Tokių algoritmų pritaikymas leidžia nustatyti </a:t>
          </a:r>
          <a:r>
            <a:rPr lang="lt-LT" b="1" noProof="0" dirty="0"/>
            <a:t>priklausomybės / sąryšio funkciją </a:t>
          </a:r>
          <a:r>
            <a:rPr lang="lt-LT" noProof="0" dirty="0"/>
            <a:t>tarp X ir Y kintamųjų.</a:t>
          </a:r>
        </a:p>
      </dgm:t>
    </dgm:pt>
    <dgm:pt modelId="{D56EF253-ADB1-4588-AF02-FDA022196232}" type="parTrans" cxnId="{5CAD6652-5A82-4830-838D-5C6704D06C19}">
      <dgm:prSet/>
      <dgm:spPr/>
      <dgm:t>
        <a:bodyPr/>
        <a:lstStyle/>
        <a:p>
          <a:endParaRPr lang="en-US"/>
        </a:p>
      </dgm:t>
    </dgm:pt>
    <dgm:pt modelId="{9EE8516F-8BB5-44B6-86C2-787172764E12}" type="sibTrans" cxnId="{5CAD6652-5A82-4830-838D-5C6704D06C19}">
      <dgm:prSet/>
      <dgm:spPr/>
      <dgm:t>
        <a:bodyPr/>
        <a:lstStyle/>
        <a:p>
          <a:endParaRPr lang="en-US"/>
        </a:p>
      </dgm:t>
    </dgm:pt>
    <dgm:pt modelId="{59638795-87A0-4F2A-95F3-2E617429B391}">
      <dgm:prSet/>
      <dgm:spPr/>
      <dgm:t>
        <a:bodyPr/>
        <a:lstStyle/>
        <a:p>
          <a:r>
            <a:rPr lang="lt-LT" noProof="0" dirty="0"/>
            <a:t>Turint kintamųjų priklausomybės funkciją, tikslas yra algoritmui pateikti naujus duomenis, su kuriais jis nebuvo apmokytas, norint gauti prognozuojamas Y reikšmes.</a:t>
          </a:r>
        </a:p>
      </dgm:t>
    </dgm:pt>
    <dgm:pt modelId="{992B0373-D6F6-4B55-92FE-19143714B4D3}" type="parTrans" cxnId="{F183D6C5-2BDF-4F13-B618-59A6182E3B14}">
      <dgm:prSet/>
      <dgm:spPr/>
      <dgm:t>
        <a:bodyPr/>
        <a:lstStyle/>
        <a:p>
          <a:endParaRPr lang="en-US"/>
        </a:p>
      </dgm:t>
    </dgm:pt>
    <dgm:pt modelId="{D9DABD40-CC85-47E1-B818-0856A5F26784}" type="sibTrans" cxnId="{F183D6C5-2BDF-4F13-B618-59A6182E3B14}">
      <dgm:prSet/>
      <dgm:spPr/>
      <dgm:t>
        <a:bodyPr/>
        <a:lstStyle/>
        <a:p>
          <a:endParaRPr lang="en-US"/>
        </a:p>
      </dgm:t>
    </dgm:pt>
    <dgm:pt modelId="{CCDD85FF-F6F1-C34D-8B9D-C14F397965BE}" type="pres">
      <dgm:prSet presAssocID="{01CC4854-D9B6-4FF9-9E60-1DCF09DCD8AA}" presName="vert0" presStyleCnt="0">
        <dgm:presLayoutVars>
          <dgm:dir/>
          <dgm:animOne val="branch"/>
          <dgm:animLvl val="lvl"/>
        </dgm:presLayoutVars>
      </dgm:prSet>
      <dgm:spPr/>
    </dgm:pt>
    <dgm:pt modelId="{823D36B0-FF35-E744-8A66-A62DCA0F26BA}" type="pres">
      <dgm:prSet presAssocID="{CC349A22-0AF8-4020-8197-BDD4FDD7B5A6}" presName="thickLine" presStyleLbl="alignNode1" presStyleIdx="0" presStyleCnt="3"/>
      <dgm:spPr/>
    </dgm:pt>
    <dgm:pt modelId="{597C57D5-F440-C748-867A-BE28D101621B}" type="pres">
      <dgm:prSet presAssocID="{CC349A22-0AF8-4020-8197-BDD4FDD7B5A6}" presName="horz1" presStyleCnt="0"/>
      <dgm:spPr/>
    </dgm:pt>
    <dgm:pt modelId="{71946E5A-D26A-E949-BB03-5D04FE40D063}" type="pres">
      <dgm:prSet presAssocID="{CC349A22-0AF8-4020-8197-BDD4FDD7B5A6}" presName="tx1" presStyleLbl="revTx" presStyleIdx="0" presStyleCnt="3"/>
      <dgm:spPr/>
    </dgm:pt>
    <dgm:pt modelId="{352AF8CB-5632-D545-AF4B-0D11B87623EC}" type="pres">
      <dgm:prSet presAssocID="{CC349A22-0AF8-4020-8197-BDD4FDD7B5A6}" presName="vert1" presStyleCnt="0"/>
      <dgm:spPr/>
    </dgm:pt>
    <dgm:pt modelId="{7564C0A2-903C-EA40-8194-38C74EEA8470}" type="pres">
      <dgm:prSet presAssocID="{80CF3A44-8EB8-4C2C-9D21-C3442A1B36CA}" presName="thickLine" presStyleLbl="alignNode1" presStyleIdx="1" presStyleCnt="3"/>
      <dgm:spPr/>
    </dgm:pt>
    <dgm:pt modelId="{2EAC981C-1E50-E646-9EDF-56D4E1B85EBF}" type="pres">
      <dgm:prSet presAssocID="{80CF3A44-8EB8-4C2C-9D21-C3442A1B36CA}" presName="horz1" presStyleCnt="0"/>
      <dgm:spPr/>
    </dgm:pt>
    <dgm:pt modelId="{336AFA8F-B662-804E-BDBF-BB0D6EE3389A}" type="pres">
      <dgm:prSet presAssocID="{80CF3A44-8EB8-4C2C-9D21-C3442A1B36CA}" presName="tx1" presStyleLbl="revTx" presStyleIdx="1" presStyleCnt="3"/>
      <dgm:spPr/>
    </dgm:pt>
    <dgm:pt modelId="{FDDBDA98-9B4C-0D48-9023-21E5E05FFBF4}" type="pres">
      <dgm:prSet presAssocID="{80CF3A44-8EB8-4C2C-9D21-C3442A1B36CA}" presName="vert1" presStyleCnt="0"/>
      <dgm:spPr/>
    </dgm:pt>
    <dgm:pt modelId="{33155502-049D-AA4E-B952-D1C9F8A1CD26}" type="pres">
      <dgm:prSet presAssocID="{59638795-87A0-4F2A-95F3-2E617429B391}" presName="thickLine" presStyleLbl="alignNode1" presStyleIdx="2" presStyleCnt="3"/>
      <dgm:spPr/>
    </dgm:pt>
    <dgm:pt modelId="{C22B943C-5E9B-5B41-AB7D-51AA0555E48D}" type="pres">
      <dgm:prSet presAssocID="{59638795-87A0-4F2A-95F3-2E617429B391}" presName="horz1" presStyleCnt="0"/>
      <dgm:spPr/>
    </dgm:pt>
    <dgm:pt modelId="{A586720C-25B2-2845-938E-D9E23DD67999}" type="pres">
      <dgm:prSet presAssocID="{59638795-87A0-4F2A-95F3-2E617429B391}" presName="tx1" presStyleLbl="revTx" presStyleIdx="2" presStyleCnt="3"/>
      <dgm:spPr/>
    </dgm:pt>
    <dgm:pt modelId="{4ACDF595-4EE5-6E4F-AAA3-793CBF7CD61B}" type="pres">
      <dgm:prSet presAssocID="{59638795-87A0-4F2A-95F3-2E617429B391}" presName="vert1" presStyleCnt="0"/>
      <dgm:spPr/>
    </dgm:pt>
  </dgm:ptLst>
  <dgm:cxnLst>
    <dgm:cxn modelId="{AAD2FF10-AD50-6941-9449-EB484337CE3B}" type="presOf" srcId="{CC349A22-0AF8-4020-8197-BDD4FDD7B5A6}" destId="{71946E5A-D26A-E949-BB03-5D04FE40D063}" srcOrd="0" destOrd="0" presId="urn:microsoft.com/office/officeart/2008/layout/LinedList"/>
    <dgm:cxn modelId="{5CAD6652-5A82-4830-838D-5C6704D06C19}" srcId="{01CC4854-D9B6-4FF9-9E60-1DCF09DCD8AA}" destId="{80CF3A44-8EB8-4C2C-9D21-C3442A1B36CA}" srcOrd="1" destOrd="0" parTransId="{D56EF253-ADB1-4588-AF02-FDA022196232}" sibTransId="{9EE8516F-8BB5-44B6-86C2-787172764E12}"/>
    <dgm:cxn modelId="{022A9987-E3CE-4E46-A567-1F53077FFBD2}" type="presOf" srcId="{59638795-87A0-4F2A-95F3-2E617429B391}" destId="{A586720C-25B2-2845-938E-D9E23DD67999}" srcOrd="0" destOrd="0" presId="urn:microsoft.com/office/officeart/2008/layout/LinedList"/>
    <dgm:cxn modelId="{7634D48F-68F9-1C4F-826A-5B40D5710984}" type="presOf" srcId="{01CC4854-D9B6-4FF9-9E60-1DCF09DCD8AA}" destId="{CCDD85FF-F6F1-C34D-8B9D-C14F397965BE}" srcOrd="0" destOrd="0" presId="urn:microsoft.com/office/officeart/2008/layout/LinedList"/>
    <dgm:cxn modelId="{5A31E9C3-4033-4141-AFEC-68E333D38005}" type="presOf" srcId="{80CF3A44-8EB8-4C2C-9D21-C3442A1B36CA}" destId="{336AFA8F-B662-804E-BDBF-BB0D6EE3389A}" srcOrd="0" destOrd="0" presId="urn:microsoft.com/office/officeart/2008/layout/LinedList"/>
    <dgm:cxn modelId="{F183D6C5-2BDF-4F13-B618-59A6182E3B14}" srcId="{01CC4854-D9B6-4FF9-9E60-1DCF09DCD8AA}" destId="{59638795-87A0-4F2A-95F3-2E617429B391}" srcOrd="2" destOrd="0" parTransId="{992B0373-D6F6-4B55-92FE-19143714B4D3}" sibTransId="{D9DABD40-CC85-47E1-B818-0856A5F26784}"/>
    <dgm:cxn modelId="{464788F1-63CB-4269-9A7A-33906A92D170}" srcId="{01CC4854-D9B6-4FF9-9E60-1DCF09DCD8AA}" destId="{CC349A22-0AF8-4020-8197-BDD4FDD7B5A6}" srcOrd="0" destOrd="0" parTransId="{5A4069FA-3622-430F-BEC1-E356FE4A0C45}" sibTransId="{17766B64-BB47-4A2F-A592-4CEC4F279110}"/>
    <dgm:cxn modelId="{450F587D-5957-A841-A6CE-0BF1DC1C2312}" type="presParOf" srcId="{CCDD85FF-F6F1-C34D-8B9D-C14F397965BE}" destId="{823D36B0-FF35-E744-8A66-A62DCA0F26BA}" srcOrd="0" destOrd="0" presId="urn:microsoft.com/office/officeart/2008/layout/LinedList"/>
    <dgm:cxn modelId="{15BFE314-6ED8-A946-AB05-82C885B6BDAE}" type="presParOf" srcId="{CCDD85FF-F6F1-C34D-8B9D-C14F397965BE}" destId="{597C57D5-F440-C748-867A-BE28D101621B}" srcOrd="1" destOrd="0" presId="urn:microsoft.com/office/officeart/2008/layout/LinedList"/>
    <dgm:cxn modelId="{E8349884-102E-F947-92F6-CB856FC529B3}" type="presParOf" srcId="{597C57D5-F440-C748-867A-BE28D101621B}" destId="{71946E5A-D26A-E949-BB03-5D04FE40D063}" srcOrd="0" destOrd="0" presId="urn:microsoft.com/office/officeart/2008/layout/LinedList"/>
    <dgm:cxn modelId="{0F043ACF-DD38-1A4B-BDB1-BD4997D09A17}" type="presParOf" srcId="{597C57D5-F440-C748-867A-BE28D101621B}" destId="{352AF8CB-5632-D545-AF4B-0D11B87623EC}" srcOrd="1" destOrd="0" presId="urn:microsoft.com/office/officeart/2008/layout/LinedList"/>
    <dgm:cxn modelId="{71BBDE28-AEB7-DF44-BD7C-4FFD205C1FA8}" type="presParOf" srcId="{CCDD85FF-F6F1-C34D-8B9D-C14F397965BE}" destId="{7564C0A2-903C-EA40-8194-38C74EEA8470}" srcOrd="2" destOrd="0" presId="urn:microsoft.com/office/officeart/2008/layout/LinedList"/>
    <dgm:cxn modelId="{D0BEB957-7AD1-C343-9742-EF2AB507FD5B}" type="presParOf" srcId="{CCDD85FF-F6F1-C34D-8B9D-C14F397965BE}" destId="{2EAC981C-1E50-E646-9EDF-56D4E1B85EBF}" srcOrd="3" destOrd="0" presId="urn:microsoft.com/office/officeart/2008/layout/LinedList"/>
    <dgm:cxn modelId="{D5E13C01-77B7-C84C-9441-892AC6935036}" type="presParOf" srcId="{2EAC981C-1E50-E646-9EDF-56D4E1B85EBF}" destId="{336AFA8F-B662-804E-BDBF-BB0D6EE3389A}" srcOrd="0" destOrd="0" presId="urn:microsoft.com/office/officeart/2008/layout/LinedList"/>
    <dgm:cxn modelId="{F0B8B682-C097-764F-8586-68F98BB880CD}" type="presParOf" srcId="{2EAC981C-1E50-E646-9EDF-56D4E1B85EBF}" destId="{FDDBDA98-9B4C-0D48-9023-21E5E05FFBF4}" srcOrd="1" destOrd="0" presId="urn:microsoft.com/office/officeart/2008/layout/LinedList"/>
    <dgm:cxn modelId="{931965E6-02C5-F745-9889-785B1859D106}" type="presParOf" srcId="{CCDD85FF-F6F1-C34D-8B9D-C14F397965BE}" destId="{33155502-049D-AA4E-B952-D1C9F8A1CD26}" srcOrd="4" destOrd="0" presId="urn:microsoft.com/office/officeart/2008/layout/LinedList"/>
    <dgm:cxn modelId="{68D7F9E3-659E-DA4E-A49C-1C53C79DF6A6}" type="presParOf" srcId="{CCDD85FF-F6F1-C34D-8B9D-C14F397965BE}" destId="{C22B943C-5E9B-5B41-AB7D-51AA0555E48D}" srcOrd="5" destOrd="0" presId="urn:microsoft.com/office/officeart/2008/layout/LinedList"/>
    <dgm:cxn modelId="{2CF01B18-FF0D-F741-8275-39DC7CCC3D5A}" type="presParOf" srcId="{C22B943C-5E9B-5B41-AB7D-51AA0555E48D}" destId="{A586720C-25B2-2845-938E-D9E23DD67999}" srcOrd="0" destOrd="0" presId="urn:microsoft.com/office/officeart/2008/layout/LinedList"/>
    <dgm:cxn modelId="{B8A70567-9183-3141-AE72-603417CB487A}" type="presParOf" srcId="{C22B943C-5E9B-5B41-AB7D-51AA0555E48D}" destId="{4ACDF595-4EE5-6E4F-AAA3-793CBF7CD61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699C7C-5C97-4CAB-9888-2625DB28829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6F95914-ADFC-4B70-8098-A972EBF06BF5}">
      <dgm:prSet/>
      <dgm:spPr/>
      <dgm:t>
        <a:bodyPr/>
        <a:lstStyle/>
        <a:p>
          <a:r>
            <a:rPr lang="lt-LT" noProof="0" dirty="0"/>
            <a:t>Regresija yra skirta rasti </a:t>
          </a:r>
          <a:r>
            <a:rPr lang="lt-LT" b="1" u="sng" noProof="0" dirty="0"/>
            <a:t>tiesinę</a:t>
          </a:r>
          <a:r>
            <a:rPr lang="lt-LT" noProof="0" dirty="0"/>
            <a:t> </a:t>
          </a:r>
          <a:r>
            <a:rPr lang="lt-LT" b="1" u="sng" noProof="0" dirty="0"/>
            <a:t>priklausomybę</a:t>
          </a:r>
          <a:r>
            <a:rPr lang="lt-LT" noProof="0" dirty="0"/>
            <a:t> tarp nepriklausomų(x) ir priklausomo (y) kintamojo.</a:t>
          </a:r>
        </a:p>
      </dgm:t>
    </dgm:pt>
    <dgm:pt modelId="{7316DD09-421F-4051-9328-72B8C4A9789A}" type="parTrans" cxnId="{C4C2E015-2802-4689-A8B8-F73E3285295B}">
      <dgm:prSet/>
      <dgm:spPr/>
      <dgm:t>
        <a:bodyPr/>
        <a:lstStyle/>
        <a:p>
          <a:endParaRPr lang="en-US"/>
        </a:p>
      </dgm:t>
    </dgm:pt>
    <dgm:pt modelId="{1B66637E-0A3D-4BBC-AA68-4D5CE2229BE7}" type="sibTrans" cxnId="{C4C2E015-2802-4689-A8B8-F73E3285295B}">
      <dgm:prSet/>
      <dgm:spPr/>
      <dgm:t>
        <a:bodyPr/>
        <a:lstStyle/>
        <a:p>
          <a:endParaRPr lang="en-US"/>
        </a:p>
      </dgm:t>
    </dgm:pt>
    <dgm:pt modelId="{4BF16ABF-8DE2-4759-9578-D654D6D08CF9}">
      <dgm:prSet/>
      <dgm:spPr/>
      <dgm:t>
        <a:bodyPr/>
        <a:lstStyle/>
        <a:p>
          <a:r>
            <a:rPr lang="lt-LT" noProof="0" dirty="0"/>
            <a:t>Regresija gali būti paprastoji ir daugialypė:</a:t>
          </a:r>
        </a:p>
      </dgm:t>
    </dgm:pt>
    <dgm:pt modelId="{5F5911D3-200B-42BE-B8A2-0DF5CC7949E4}" type="parTrans" cxnId="{B6B671AC-1E3B-46C8-86E0-457E3319373C}">
      <dgm:prSet/>
      <dgm:spPr/>
      <dgm:t>
        <a:bodyPr/>
        <a:lstStyle/>
        <a:p>
          <a:endParaRPr lang="en-US"/>
        </a:p>
      </dgm:t>
    </dgm:pt>
    <dgm:pt modelId="{F191EFB3-6D0E-40C9-AE8E-360221A29FE8}" type="sibTrans" cxnId="{B6B671AC-1E3B-46C8-86E0-457E3319373C}">
      <dgm:prSet/>
      <dgm:spPr/>
      <dgm:t>
        <a:bodyPr/>
        <a:lstStyle/>
        <a:p>
          <a:endParaRPr lang="en-US"/>
        </a:p>
      </dgm:t>
    </dgm:pt>
    <dgm:pt modelId="{833C8887-03C9-4EFB-ABB5-4931B28259D2}">
      <dgm:prSet/>
      <dgm:spPr/>
      <dgm:t>
        <a:bodyPr/>
        <a:lstStyle/>
        <a:p>
          <a:r>
            <a:rPr lang="lt-LT" b="1" noProof="0" dirty="0"/>
            <a:t>Paprastoji regresija </a:t>
          </a:r>
          <a:r>
            <a:rPr lang="lt-LT" noProof="0" dirty="0"/>
            <a:t>tiria dviejų kintamųjų ryšį (nepriklausomo ir priklausomo kintamojo);</a:t>
          </a:r>
        </a:p>
      </dgm:t>
    </dgm:pt>
    <dgm:pt modelId="{4F374679-8AD5-41B1-9EF9-4FD3EA6B8C28}" type="parTrans" cxnId="{9B5B9599-909A-4720-A1DC-C6C81E6F5704}">
      <dgm:prSet/>
      <dgm:spPr/>
      <dgm:t>
        <a:bodyPr/>
        <a:lstStyle/>
        <a:p>
          <a:endParaRPr lang="en-US"/>
        </a:p>
      </dgm:t>
    </dgm:pt>
    <dgm:pt modelId="{98A8FD9B-1CBD-4063-A2D4-D7E92645E32F}" type="sibTrans" cxnId="{9B5B9599-909A-4720-A1DC-C6C81E6F5704}">
      <dgm:prSet/>
      <dgm:spPr/>
      <dgm:t>
        <a:bodyPr/>
        <a:lstStyle/>
        <a:p>
          <a:endParaRPr lang="en-US"/>
        </a:p>
      </dgm:t>
    </dgm:pt>
    <dgm:pt modelId="{AFF1FB98-0D81-49F7-BC6B-F3059C69E74A}">
      <dgm:prSet/>
      <dgm:spPr/>
      <dgm:t>
        <a:bodyPr/>
        <a:lstStyle/>
        <a:p>
          <a:r>
            <a:rPr lang="lt-LT" b="1" noProof="0" dirty="0"/>
            <a:t>Daugialypė regresija </a:t>
          </a:r>
          <a:r>
            <a:rPr lang="lt-LT" noProof="0" dirty="0"/>
            <a:t>tiria daugiau nei vieno nepriklausomo kintamojo ryšį su priklausomu kintamuoju.</a:t>
          </a:r>
        </a:p>
      </dgm:t>
    </dgm:pt>
    <dgm:pt modelId="{C765C013-91D9-4F3F-AC95-2EB641A3B4A5}" type="parTrans" cxnId="{87535F91-D140-4F61-9660-B3B43334A4B9}">
      <dgm:prSet/>
      <dgm:spPr/>
      <dgm:t>
        <a:bodyPr/>
        <a:lstStyle/>
        <a:p>
          <a:endParaRPr lang="en-US"/>
        </a:p>
      </dgm:t>
    </dgm:pt>
    <dgm:pt modelId="{3E8950D0-D33E-4D97-BDFA-8CF77C07C637}" type="sibTrans" cxnId="{87535F91-D140-4F61-9660-B3B43334A4B9}">
      <dgm:prSet/>
      <dgm:spPr/>
      <dgm:t>
        <a:bodyPr/>
        <a:lstStyle/>
        <a:p>
          <a:endParaRPr lang="en-US"/>
        </a:p>
      </dgm:t>
    </dgm:pt>
    <dgm:pt modelId="{FF0761D4-3C71-447D-AAA3-BA4325E8CA45}">
      <dgm:prSet/>
      <dgm:spPr/>
      <dgm:t>
        <a:bodyPr/>
        <a:lstStyle/>
        <a:p>
          <a:r>
            <a:rPr lang="lt-LT" noProof="0" dirty="0"/>
            <a:t>Regresijos tikslas yra rasti statistinį ryšį tarp kintamųjų.</a:t>
          </a:r>
        </a:p>
      </dgm:t>
    </dgm:pt>
    <dgm:pt modelId="{4ABF7177-6DA5-42B1-9841-E6DF6680C3AA}" type="parTrans" cxnId="{44C9D8AC-AE59-48B7-B3E3-11BA6270FDAB}">
      <dgm:prSet/>
      <dgm:spPr/>
      <dgm:t>
        <a:bodyPr/>
        <a:lstStyle/>
        <a:p>
          <a:endParaRPr lang="en-US"/>
        </a:p>
      </dgm:t>
    </dgm:pt>
    <dgm:pt modelId="{12456A46-9211-4512-920B-492473F0797A}" type="sibTrans" cxnId="{44C9D8AC-AE59-48B7-B3E3-11BA6270FDAB}">
      <dgm:prSet/>
      <dgm:spPr/>
      <dgm:t>
        <a:bodyPr/>
        <a:lstStyle/>
        <a:p>
          <a:endParaRPr lang="en-US"/>
        </a:p>
      </dgm:t>
    </dgm:pt>
    <dgm:pt modelId="{44CE143C-C584-9440-9100-1D5B327E94C2}" type="pres">
      <dgm:prSet presAssocID="{77699C7C-5C97-4CAB-9888-2625DB28829A}" presName="linear" presStyleCnt="0">
        <dgm:presLayoutVars>
          <dgm:animLvl val="lvl"/>
          <dgm:resizeHandles val="exact"/>
        </dgm:presLayoutVars>
      </dgm:prSet>
      <dgm:spPr/>
    </dgm:pt>
    <dgm:pt modelId="{13C9B696-F366-4245-AEE2-AE3EF72933C8}" type="pres">
      <dgm:prSet presAssocID="{56F95914-ADFC-4B70-8098-A972EBF06B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F64BE8A-4EE3-974F-B0AE-CBE79BEF50A8}" type="pres">
      <dgm:prSet presAssocID="{1B66637E-0A3D-4BBC-AA68-4D5CE2229BE7}" presName="spacer" presStyleCnt="0"/>
      <dgm:spPr/>
    </dgm:pt>
    <dgm:pt modelId="{4C352FBB-8D57-AA41-BC04-BF82349392B0}" type="pres">
      <dgm:prSet presAssocID="{4BF16ABF-8DE2-4759-9578-D654D6D08CF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0F28848-3484-424C-8047-8F587EFC9906}" type="pres">
      <dgm:prSet presAssocID="{4BF16ABF-8DE2-4759-9578-D654D6D08CF9}" presName="childText" presStyleLbl="revTx" presStyleIdx="0" presStyleCnt="1">
        <dgm:presLayoutVars>
          <dgm:bulletEnabled val="1"/>
        </dgm:presLayoutVars>
      </dgm:prSet>
      <dgm:spPr/>
    </dgm:pt>
    <dgm:pt modelId="{F81C543E-D120-1546-8F01-E35F5418DECE}" type="pres">
      <dgm:prSet presAssocID="{FF0761D4-3C71-447D-AAA3-BA4325E8CA4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197D70E-7925-7B4A-948C-E3D38EA98F39}" type="presOf" srcId="{FF0761D4-3C71-447D-AAA3-BA4325E8CA45}" destId="{F81C543E-D120-1546-8F01-E35F5418DECE}" srcOrd="0" destOrd="0" presId="urn:microsoft.com/office/officeart/2005/8/layout/vList2"/>
    <dgm:cxn modelId="{823A0214-032F-2041-A462-2590F45A5AF3}" type="presOf" srcId="{AFF1FB98-0D81-49F7-BC6B-F3059C69E74A}" destId="{80F28848-3484-424C-8047-8F587EFC9906}" srcOrd="0" destOrd="1" presId="urn:microsoft.com/office/officeart/2005/8/layout/vList2"/>
    <dgm:cxn modelId="{C4C2E015-2802-4689-A8B8-F73E3285295B}" srcId="{77699C7C-5C97-4CAB-9888-2625DB28829A}" destId="{56F95914-ADFC-4B70-8098-A972EBF06BF5}" srcOrd="0" destOrd="0" parTransId="{7316DD09-421F-4051-9328-72B8C4A9789A}" sibTransId="{1B66637E-0A3D-4BBC-AA68-4D5CE2229BE7}"/>
    <dgm:cxn modelId="{D6193E4C-D3F6-194A-9884-96CB3C9A5F98}" type="presOf" srcId="{833C8887-03C9-4EFB-ABB5-4931B28259D2}" destId="{80F28848-3484-424C-8047-8F587EFC9906}" srcOrd="0" destOrd="0" presId="urn:microsoft.com/office/officeart/2005/8/layout/vList2"/>
    <dgm:cxn modelId="{02701182-9FB9-EB41-989A-08E55F40E089}" type="presOf" srcId="{77699C7C-5C97-4CAB-9888-2625DB28829A}" destId="{44CE143C-C584-9440-9100-1D5B327E94C2}" srcOrd="0" destOrd="0" presId="urn:microsoft.com/office/officeart/2005/8/layout/vList2"/>
    <dgm:cxn modelId="{87535F91-D140-4F61-9660-B3B43334A4B9}" srcId="{4BF16ABF-8DE2-4759-9578-D654D6D08CF9}" destId="{AFF1FB98-0D81-49F7-BC6B-F3059C69E74A}" srcOrd="1" destOrd="0" parTransId="{C765C013-91D9-4F3F-AC95-2EB641A3B4A5}" sibTransId="{3E8950D0-D33E-4D97-BDFA-8CF77C07C637}"/>
    <dgm:cxn modelId="{9B5B9599-909A-4720-A1DC-C6C81E6F5704}" srcId="{4BF16ABF-8DE2-4759-9578-D654D6D08CF9}" destId="{833C8887-03C9-4EFB-ABB5-4931B28259D2}" srcOrd="0" destOrd="0" parTransId="{4F374679-8AD5-41B1-9EF9-4FD3EA6B8C28}" sibTransId="{98A8FD9B-1CBD-4063-A2D4-D7E92645E32F}"/>
    <dgm:cxn modelId="{B60CE8A9-5857-F440-9596-74C2A7819802}" type="presOf" srcId="{56F95914-ADFC-4B70-8098-A972EBF06BF5}" destId="{13C9B696-F366-4245-AEE2-AE3EF72933C8}" srcOrd="0" destOrd="0" presId="urn:microsoft.com/office/officeart/2005/8/layout/vList2"/>
    <dgm:cxn modelId="{B6B671AC-1E3B-46C8-86E0-457E3319373C}" srcId="{77699C7C-5C97-4CAB-9888-2625DB28829A}" destId="{4BF16ABF-8DE2-4759-9578-D654D6D08CF9}" srcOrd="1" destOrd="0" parTransId="{5F5911D3-200B-42BE-B8A2-0DF5CC7949E4}" sibTransId="{F191EFB3-6D0E-40C9-AE8E-360221A29FE8}"/>
    <dgm:cxn modelId="{44C9D8AC-AE59-48B7-B3E3-11BA6270FDAB}" srcId="{77699C7C-5C97-4CAB-9888-2625DB28829A}" destId="{FF0761D4-3C71-447D-AAA3-BA4325E8CA45}" srcOrd="2" destOrd="0" parTransId="{4ABF7177-6DA5-42B1-9841-E6DF6680C3AA}" sibTransId="{12456A46-9211-4512-920B-492473F0797A}"/>
    <dgm:cxn modelId="{42BD3ED4-3207-A84E-831B-727A6AB1423B}" type="presOf" srcId="{4BF16ABF-8DE2-4759-9578-D654D6D08CF9}" destId="{4C352FBB-8D57-AA41-BC04-BF82349392B0}" srcOrd="0" destOrd="0" presId="urn:microsoft.com/office/officeart/2005/8/layout/vList2"/>
    <dgm:cxn modelId="{E3B1828C-ACE1-7F44-A168-84A151B26AC7}" type="presParOf" srcId="{44CE143C-C584-9440-9100-1D5B327E94C2}" destId="{13C9B696-F366-4245-AEE2-AE3EF72933C8}" srcOrd="0" destOrd="0" presId="urn:microsoft.com/office/officeart/2005/8/layout/vList2"/>
    <dgm:cxn modelId="{7D45DF58-E95E-B64A-936D-EFDFE27F7019}" type="presParOf" srcId="{44CE143C-C584-9440-9100-1D5B327E94C2}" destId="{CF64BE8A-4EE3-974F-B0AE-CBE79BEF50A8}" srcOrd="1" destOrd="0" presId="urn:microsoft.com/office/officeart/2005/8/layout/vList2"/>
    <dgm:cxn modelId="{450C6092-9DF1-084D-9B06-CD53E260ADB9}" type="presParOf" srcId="{44CE143C-C584-9440-9100-1D5B327E94C2}" destId="{4C352FBB-8D57-AA41-BC04-BF82349392B0}" srcOrd="2" destOrd="0" presId="urn:microsoft.com/office/officeart/2005/8/layout/vList2"/>
    <dgm:cxn modelId="{594E8972-9429-1648-8E9D-3A482C9BC514}" type="presParOf" srcId="{44CE143C-C584-9440-9100-1D5B327E94C2}" destId="{80F28848-3484-424C-8047-8F587EFC9906}" srcOrd="3" destOrd="0" presId="urn:microsoft.com/office/officeart/2005/8/layout/vList2"/>
    <dgm:cxn modelId="{43199F89-A9BB-0B45-B681-3D36E937FE68}" type="presParOf" srcId="{44CE143C-C584-9440-9100-1D5B327E94C2}" destId="{F81C543E-D120-1546-8F01-E35F5418DEC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1AD6301-27A5-49F1-B6FD-1030E9F93B12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1760440-08AD-4BCE-910E-7AC16EACFE12}">
      <dgm:prSet/>
      <dgm:spPr/>
      <dgm:t>
        <a:bodyPr/>
        <a:lstStyle/>
        <a:p>
          <a:r>
            <a:rPr lang="lt-LT" noProof="0" dirty="0"/>
            <a:t>Kaip išlaidos priklauso nuo pajamų?</a:t>
          </a:r>
        </a:p>
      </dgm:t>
    </dgm:pt>
    <dgm:pt modelId="{0753D16F-A690-4C4C-AB9F-98F670795B84}" type="parTrans" cxnId="{F1654261-9BBF-453A-A638-BB0C81D8BE64}">
      <dgm:prSet/>
      <dgm:spPr/>
      <dgm:t>
        <a:bodyPr/>
        <a:lstStyle/>
        <a:p>
          <a:endParaRPr lang="en-US"/>
        </a:p>
      </dgm:t>
    </dgm:pt>
    <dgm:pt modelId="{F85FADD5-44EE-41F1-87F7-6C1BFB492D6E}" type="sibTrans" cxnId="{F1654261-9BBF-453A-A638-BB0C81D8BE64}">
      <dgm:prSet/>
      <dgm:spPr/>
      <dgm:t>
        <a:bodyPr/>
        <a:lstStyle/>
        <a:p>
          <a:endParaRPr lang="en-US"/>
        </a:p>
      </dgm:t>
    </dgm:pt>
    <dgm:pt modelId="{03B66FAC-1310-4B7C-BA4A-5E1B06B50F72}">
      <dgm:prSet/>
      <dgm:spPr/>
      <dgm:t>
        <a:bodyPr/>
        <a:lstStyle/>
        <a:p>
          <a:r>
            <a:rPr lang="lt-LT" noProof="0" dirty="0"/>
            <a:t>Kaip nusikaltimų skaičius priklauso nuo rajono ir gyventojų skaičiaus?</a:t>
          </a:r>
        </a:p>
      </dgm:t>
    </dgm:pt>
    <dgm:pt modelId="{26733662-9080-425B-9B9B-F8BB5A394EF8}" type="parTrans" cxnId="{5DB30064-0028-4B5E-8F6E-586321D3CFFA}">
      <dgm:prSet/>
      <dgm:spPr/>
      <dgm:t>
        <a:bodyPr/>
        <a:lstStyle/>
        <a:p>
          <a:endParaRPr lang="en-US"/>
        </a:p>
      </dgm:t>
    </dgm:pt>
    <dgm:pt modelId="{476BC012-F2AD-4FBF-AE0F-F4A2F538AAC7}" type="sibTrans" cxnId="{5DB30064-0028-4B5E-8F6E-586321D3CFFA}">
      <dgm:prSet/>
      <dgm:spPr/>
      <dgm:t>
        <a:bodyPr/>
        <a:lstStyle/>
        <a:p>
          <a:endParaRPr lang="en-US"/>
        </a:p>
      </dgm:t>
    </dgm:pt>
    <dgm:pt modelId="{E09C2871-E53D-4299-B15A-F50DCBCBCA52}">
      <dgm:prSet/>
      <dgm:spPr/>
      <dgm:t>
        <a:bodyPr/>
        <a:lstStyle/>
        <a:p>
          <a:r>
            <a:rPr lang="lt-LT" noProof="0" dirty="0"/>
            <a:t>Kaip parduodamų ledų kiekis priklauso nuo oro temperatūros?</a:t>
          </a:r>
        </a:p>
      </dgm:t>
    </dgm:pt>
    <dgm:pt modelId="{D0D0EF67-53ED-43B6-B0E6-D8E3FB00B23A}" type="parTrans" cxnId="{94CE2827-B88A-49DD-B1AF-E28A43023854}">
      <dgm:prSet/>
      <dgm:spPr/>
      <dgm:t>
        <a:bodyPr/>
        <a:lstStyle/>
        <a:p>
          <a:endParaRPr lang="en-US"/>
        </a:p>
      </dgm:t>
    </dgm:pt>
    <dgm:pt modelId="{D5DA5668-9329-40B0-8A8E-2707F3EC9AEC}" type="sibTrans" cxnId="{94CE2827-B88A-49DD-B1AF-E28A43023854}">
      <dgm:prSet/>
      <dgm:spPr/>
      <dgm:t>
        <a:bodyPr/>
        <a:lstStyle/>
        <a:p>
          <a:endParaRPr lang="en-US"/>
        </a:p>
      </dgm:t>
    </dgm:pt>
    <dgm:pt modelId="{83DD9EB7-C97B-4127-983F-032C7EAFAF6B}">
      <dgm:prSet/>
      <dgm:spPr/>
      <dgm:t>
        <a:bodyPr/>
        <a:lstStyle/>
        <a:p>
          <a:r>
            <a:rPr lang="lt-LT" b="0" dirty="0"/>
            <a:t>Kaip mokinių testų rezultatai priklauso nuo mokytojo patirties ir pamokų skaičiaus? </a:t>
          </a:r>
          <a:endParaRPr lang="lt-LT" b="0" noProof="0" dirty="0"/>
        </a:p>
      </dgm:t>
    </dgm:pt>
    <dgm:pt modelId="{3465A9A4-B3F7-4E79-8459-441DA83717EA}" type="parTrans" cxnId="{B86CAEA5-33CA-4D59-AC97-DB1E98040560}">
      <dgm:prSet/>
      <dgm:spPr/>
      <dgm:t>
        <a:bodyPr/>
        <a:lstStyle/>
        <a:p>
          <a:endParaRPr lang="en-US"/>
        </a:p>
      </dgm:t>
    </dgm:pt>
    <dgm:pt modelId="{33B36688-7246-4FB6-8935-48B245272E7C}" type="sibTrans" cxnId="{B86CAEA5-33CA-4D59-AC97-DB1E98040560}">
      <dgm:prSet/>
      <dgm:spPr/>
      <dgm:t>
        <a:bodyPr/>
        <a:lstStyle/>
        <a:p>
          <a:endParaRPr lang="en-US"/>
        </a:p>
      </dgm:t>
    </dgm:pt>
    <dgm:pt modelId="{E9C6789E-DF57-3F49-9E64-DD785FF91894}" type="pres">
      <dgm:prSet presAssocID="{A1AD6301-27A5-49F1-B6FD-1030E9F93B12}" presName="vert0" presStyleCnt="0">
        <dgm:presLayoutVars>
          <dgm:dir/>
          <dgm:animOne val="branch"/>
          <dgm:animLvl val="lvl"/>
        </dgm:presLayoutVars>
      </dgm:prSet>
      <dgm:spPr/>
    </dgm:pt>
    <dgm:pt modelId="{1B562057-AFA8-F643-B2F2-011ED2DBA396}" type="pres">
      <dgm:prSet presAssocID="{11760440-08AD-4BCE-910E-7AC16EACFE12}" presName="thickLine" presStyleLbl="alignNode1" presStyleIdx="0" presStyleCnt="4"/>
      <dgm:spPr/>
    </dgm:pt>
    <dgm:pt modelId="{4F235961-0E3B-5949-835E-7F2E46BE4EFD}" type="pres">
      <dgm:prSet presAssocID="{11760440-08AD-4BCE-910E-7AC16EACFE12}" presName="horz1" presStyleCnt="0"/>
      <dgm:spPr/>
    </dgm:pt>
    <dgm:pt modelId="{3E4F2571-2621-164B-A6D4-29D3B6C405FB}" type="pres">
      <dgm:prSet presAssocID="{11760440-08AD-4BCE-910E-7AC16EACFE12}" presName="tx1" presStyleLbl="revTx" presStyleIdx="0" presStyleCnt="4"/>
      <dgm:spPr/>
    </dgm:pt>
    <dgm:pt modelId="{A8EFDF1A-7D31-0740-A0FB-160E34945E6F}" type="pres">
      <dgm:prSet presAssocID="{11760440-08AD-4BCE-910E-7AC16EACFE12}" presName="vert1" presStyleCnt="0"/>
      <dgm:spPr/>
    </dgm:pt>
    <dgm:pt modelId="{1B65D439-CE4C-2B41-81DF-108A5BBA8686}" type="pres">
      <dgm:prSet presAssocID="{03B66FAC-1310-4B7C-BA4A-5E1B06B50F72}" presName="thickLine" presStyleLbl="alignNode1" presStyleIdx="1" presStyleCnt="4"/>
      <dgm:spPr/>
    </dgm:pt>
    <dgm:pt modelId="{F21CC7EC-F7F7-EC47-B551-CCD700C8E5DC}" type="pres">
      <dgm:prSet presAssocID="{03B66FAC-1310-4B7C-BA4A-5E1B06B50F72}" presName="horz1" presStyleCnt="0"/>
      <dgm:spPr/>
    </dgm:pt>
    <dgm:pt modelId="{519E6F33-5B12-9041-AC2C-2329D0A40890}" type="pres">
      <dgm:prSet presAssocID="{03B66FAC-1310-4B7C-BA4A-5E1B06B50F72}" presName="tx1" presStyleLbl="revTx" presStyleIdx="1" presStyleCnt="4"/>
      <dgm:spPr/>
    </dgm:pt>
    <dgm:pt modelId="{AF464705-93E2-504A-B2EE-2B162D28ACE6}" type="pres">
      <dgm:prSet presAssocID="{03B66FAC-1310-4B7C-BA4A-5E1B06B50F72}" presName="vert1" presStyleCnt="0"/>
      <dgm:spPr/>
    </dgm:pt>
    <dgm:pt modelId="{706544F4-2A8E-C342-9B17-2F48EEBF538D}" type="pres">
      <dgm:prSet presAssocID="{E09C2871-E53D-4299-B15A-F50DCBCBCA52}" presName="thickLine" presStyleLbl="alignNode1" presStyleIdx="2" presStyleCnt="4"/>
      <dgm:spPr/>
    </dgm:pt>
    <dgm:pt modelId="{1CBD0818-4C2F-6A44-8151-4E8A6F81D243}" type="pres">
      <dgm:prSet presAssocID="{E09C2871-E53D-4299-B15A-F50DCBCBCA52}" presName="horz1" presStyleCnt="0"/>
      <dgm:spPr/>
    </dgm:pt>
    <dgm:pt modelId="{8AAB47E5-D1BB-3E46-88A0-CED1A8DB4E7A}" type="pres">
      <dgm:prSet presAssocID="{E09C2871-E53D-4299-B15A-F50DCBCBCA52}" presName="tx1" presStyleLbl="revTx" presStyleIdx="2" presStyleCnt="4"/>
      <dgm:spPr/>
    </dgm:pt>
    <dgm:pt modelId="{1C91CEE9-1CD1-2447-A0FC-01CD9BDE4C0D}" type="pres">
      <dgm:prSet presAssocID="{E09C2871-E53D-4299-B15A-F50DCBCBCA52}" presName="vert1" presStyleCnt="0"/>
      <dgm:spPr/>
    </dgm:pt>
    <dgm:pt modelId="{853EDC1C-D72E-4F4B-B4E0-BB2436D11388}" type="pres">
      <dgm:prSet presAssocID="{83DD9EB7-C97B-4127-983F-032C7EAFAF6B}" presName="thickLine" presStyleLbl="alignNode1" presStyleIdx="3" presStyleCnt="4"/>
      <dgm:spPr/>
    </dgm:pt>
    <dgm:pt modelId="{877D5D04-24F8-7F45-9D64-24A620BF2DEA}" type="pres">
      <dgm:prSet presAssocID="{83DD9EB7-C97B-4127-983F-032C7EAFAF6B}" presName="horz1" presStyleCnt="0"/>
      <dgm:spPr/>
    </dgm:pt>
    <dgm:pt modelId="{30EE662D-E411-1B47-BAF9-B6F7201A1FEA}" type="pres">
      <dgm:prSet presAssocID="{83DD9EB7-C97B-4127-983F-032C7EAFAF6B}" presName="tx1" presStyleLbl="revTx" presStyleIdx="3" presStyleCnt="4"/>
      <dgm:spPr/>
    </dgm:pt>
    <dgm:pt modelId="{A823493B-8B45-0D47-B01E-BA5425632FCB}" type="pres">
      <dgm:prSet presAssocID="{83DD9EB7-C97B-4127-983F-032C7EAFAF6B}" presName="vert1" presStyleCnt="0"/>
      <dgm:spPr/>
    </dgm:pt>
  </dgm:ptLst>
  <dgm:cxnLst>
    <dgm:cxn modelId="{94CE2827-B88A-49DD-B1AF-E28A43023854}" srcId="{A1AD6301-27A5-49F1-B6FD-1030E9F93B12}" destId="{E09C2871-E53D-4299-B15A-F50DCBCBCA52}" srcOrd="2" destOrd="0" parTransId="{D0D0EF67-53ED-43B6-B0E6-D8E3FB00B23A}" sibTransId="{D5DA5668-9329-40B0-8A8E-2707F3EC9AEC}"/>
    <dgm:cxn modelId="{F1654261-9BBF-453A-A638-BB0C81D8BE64}" srcId="{A1AD6301-27A5-49F1-B6FD-1030E9F93B12}" destId="{11760440-08AD-4BCE-910E-7AC16EACFE12}" srcOrd="0" destOrd="0" parTransId="{0753D16F-A690-4C4C-AB9F-98F670795B84}" sibTransId="{F85FADD5-44EE-41F1-87F7-6C1BFB492D6E}"/>
    <dgm:cxn modelId="{5DB30064-0028-4B5E-8F6E-586321D3CFFA}" srcId="{A1AD6301-27A5-49F1-B6FD-1030E9F93B12}" destId="{03B66FAC-1310-4B7C-BA4A-5E1B06B50F72}" srcOrd="1" destOrd="0" parTransId="{26733662-9080-425B-9B9B-F8BB5A394EF8}" sibTransId="{476BC012-F2AD-4FBF-AE0F-F4A2F538AAC7}"/>
    <dgm:cxn modelId="{F7BAD07B-F6DF-2648-8B69-73322CCDD8E8}" type="presOf" srcId="{11760440-08AD-4BCE-910E-7AC16EACFE12}" destId="{3E4F2571-2621-164B-A6D4-29D3B6C405FB}" srcOrd="0" destOrd="0" presId="urn:microsoft.com/office/officeart/2008/layout/LinedList"/>
    <dgm:cxn modelId="{B86CAEA5-33CA-4D59-AC97-DB1E98040560}" srcId="{A1AD6301-27A5-49F1-B6FD-1030E9F93B12}" destId="{83DD9EB7-C97B-4127-983F-032C7EAFAF6B}" srcOrd="3" destOrd="0" parTransId="{3465A9A4-B3F7-4E79-8459-441DA83717EA}" sibTransId="{33B36688-7246-4FB6-8935-48B245272E7C}"/>
    <dgm:cxn modelId="{F1AD1CAD-1D85-FF45-AB68-DA09EA681AF5}" type="presOf" srcId="{03B66FAC-1310-4B7C-BA4A-5E1B06B50F72}" destId="{519E6F33-5B12-9041-AC2C-2329D0A40890}" srcOrd="0" destOrd="0" presId="urn:microsoft.com/office/officeart/2008/layout/LinedList"/>
    <dgm:cxn modelId="{432D6CBE-6AC0-E84D-9E68-2B8F92369B47}" type="presOf" srcId="{A1AD6301-27A5-49F1-B6FD-1030E9F93B12}" destId="{E9C6789E-DF57-3F49-9E64-DD785FF91894}" srcOrd="0" destOrd="0" presId="urn:microsoft.com/office/officeart/2008/layout/LinedList"/>
    <dgm:cxn modelId="{83B603CB-2E9E-CF4A-AB21-C6D2DBBD5DEF}" type="presOf" srcId="{83DD9EB7-C97B-4127-983F-032C7EAFAF6B}" destId="{30EE662D-E411-1B47-BAF9-B6F7201A1FEA}" srcOrd="0" destOrd="0" presId="urn:microsoft.com/office/officeart/2008/layout/LinedList"/>
    <dgm:cxn modelId="{91BC04FA-8ED2-E144-A693-E61B5846186C}" type="presOf" srcId="{E09C2871-E53D-4299-B15A-F50DCBCBCA52}" destId="{8AAB47E5-D1BB-3E46-88A0-CED1A8DB4E7A}" srcOrd="0" destOrd="0" presId="urn:microsoft.com/office/officeart/2008/layout/LinedList"/>
    <dgm:cxn modelId="{019AB117-E509-BD40-B7FF-DB31A5B999B2}" type="presParOf" srcId="{E9C6789E-DF57-3F49-9E64-DD785FF91894}" destId="{1B562057-AFA8-F643-B2F2-011ED2DBA396}" srcOrd="0" destOrd="0" presId="urn:microsoft.com/office/officeart/2008/layout/LinedList"/>
    <dgm:cxn modelId="{302B7375-2FAB-6443-B3BC-DE5DC389272A}" type="presParOf" srcId="{E9C6789E-DF57-3F49-9E64-DD785FF91894}" destId="{4F235961-0E3B-5949-835E-7F2E46BE4EFD}" srcOrd="1" destOrd="0" presId="urn:microsoft.com/office/officeart/2008/layout/LinedList"/>
    <dgm:cxn modelId="{4456AD23-F556-6A46-A6F5-E5A9FF8BDF20}" type="presParOf" srcId="{4F235961-0E3B-5949-835E-7F2E46BE4EFD}" destId="{3E4F2571-2621-164B-A6D4-29D3B6C405FB}" srcOrd="0" destOrd="0" presId="urn:microsoft.com/office/officeart/2008/layout/LinedList"/>
    <dgm:cxn modelId="{F7F1E521-E29F-6D44-92A6-6458D0BA65F1}" type="presParOf" srcId="{4F235961-0E3B-5949-835E-7F2E46BE4EFD}" destId="{A8EFDF1A-7D31-0740-A0FB-160E34945E6F}" srcOrd="1" destOrd="0" presId="urn:microsoft.com/office/officeart/2008/layout/LinedList"/>
    <dgm:cxn modelId="{E8D34C27-9AB0-A643-9277-28B6E0CE609F}" type="presParOf" srcId="{E9C6789E-DF57-3F49-9E64-DD785FF91894}" destId="{1B65D439-CE4C-2B41-81DF-108A5BBA8686}" srcOrd="2" destOrd="0" presId="urn:microsoft.com/office/officeart/2008/layout/LinedList"/>
    <dgm:cxn modelId="{544934D9-16D2-824C-8295-2B13E03417BF}" type="presParOf" srcId="{E9C6789E-DF57-3F49-9E64-DD785FF91894}" destId="{F21CC7EC-F7F7-EC47-B551-CCD700C8E5DC}" srcOrd="3" destOrd="0" presId="urn:microsoft.com/office/officeart/2008/layout/LinedList"/>
    <dgm:cxn modelId="{8ADDB0E9-E889-2346-8707-E6D7657E6CB8}" type="presParOf" srcId="{F21CC7EC-F7F7-EC47-B551-CCD700C8E5DC}" destId="{519E6F33-5B12-9041-AC2C-2329D0A40890}" srcOrd="0" destOrd="0" presId="urn:microsoft.com/office/officeart/2008/layout/LinedList"/>
    <dgm:cxn modelId="{C9718AC2-CE39-5E46-9E34-F1043264DD8B}" type="presParOf" srcId="{F21CC7EC-F7F7-EC47-B551-CCD700C8E5DC}" destId="{AF464705-93E2-504A-B2EE-2B162D28ACE6}" srcOrd="1" destOrd="0" presId="urn:microsoft.com/office/officeart/2008/layout/LinedList"/>
    <dgm:cxn modelId="{1A566E99-0B01-C148-ADEA-DD1276DF6BED}" type="presParOf" srcId="{E9C6789E-DF57-3F49-9E64-DD785FF91894}" destId="{706544F4-2A8E-C342-9B17-2F48EEBF538D}" srcOrd="4" destOrd="0" presId="urn:microsoft.com/office/officeart/2008/layout/LinedList"/>
    <dgm:cxn modelId="{A6C9A7F8-AA3E-D04D-B5CB-03936183B7BC}" type="presParOf" srcId="{E9C6789E-DF57-3F49-9E64-DD785FF91894}" destId="{1CBD0818-4C2F-6A44-8151-4E8A6F81D243}" srcOrd="5" destOrd="0" presId="urn:microsoft.com/office/officeart/2008/layout/LinedList"/>
    <dgm:cxn modelId="{7925D4C5-3781-B54E-ABD1-C69305B3B1B0}" type="presParOf" srcId="{1CBD0818-4C2F-6A44-8151-4E8A6F81D243}" destId="{8AAB47E5-D1BB-3E46-88A0-CED1A8DB4E7A}" srcOrd="0" destOrd="0" presId="urn:microsoft.com/office/officeart/2008/layout/LinedList"/>
    <dgm:cxn modelId="{F1B163EC-4672-2A4F-8F88-C02DB15E1C9C}" type="presParOf" srcId="{1CBD0818-4C2F-6A44-8151-4E8A6F81D243}" destId="{1C91CEE9-1CD1-2447-A0FC-01CD9BDE4C0D}" srcOrd="1" destOrd="0" presId="urn:microsoft.com/office/officeart/2008/layout/LinedList"/>
    <dgm:cxn modelId="{D223722B-5506-8146-B365-D8B61DD9FD35}" type="presParOf" srcId="{E9C6789E-DF57-3F49-9E64-DD785FF91894}" destId="{853EDC1C-D72E-4F4B-B4E0-BB2436D11388}" srcOrd="6" destOrd="0" presId="urn:microsoft.com/office/officeart/2008/layout/LinedList"/>
    <dgm:cxn modelId="{1D5B4306-BFD3-6949-B1A7-A869E7970B09}" type="presParOf" srcId="{E9C6789E-DF57-3F49-9E64-DD785FF91894}" destId="{877D5D04-24F8-7F45-9D64-24A620BF2DEA}" srcOrd="7" destOrd="0" presId="urn:microsoft.com/office/officeart/2008/layout/LinedList"/>
    <dgm:cxn modelId="{06A9A045-C659-CA4F-9DB4-19FB7BCAA9C0}" type="presParOf" srcId="{877D5D04-24F8-7F45-9D64-24A620BF2DEA}" destId="{30EE662D-E411-1B47-BAF9-B6F7201A1FEA}" srcOrd="0" destOrd="0" presId="urn:microsoft.com/office/officeart/2008/layout/LinedList"/>
    <dgm:cxn modelId="{0BAC2790-B4A3-E947-8DB7-DB5C6FC2E666}" type="presParOf" srcId="{877D5D04-24F8-7F45-9D64-24A620BF2DEA}" destId="{A823493B-8B45-0D47-B01E-BA5425632FC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1AD6301-27A5-49F1-B6FD-1030E9F93B12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1760440-08AD-4BCE-910E-7AC16EACFE12}">
      <dgm:prSet custT="1"/>
      <dgm:spPr/>
      <dgm:t>
        <a:bodyPr/>
        <a:lstStyle/>
        <a:p>
          <a:r>
            <a:rPr lang="lt-LT" sz="1000" b="1" dirty="0"/>
            <a:t>Ekonomika ir finansai</a:t>
          </a:r>
        </a:p>
        <a:p>
          <a:endParaRPr lang="lt-LT" sz="1000" b="1" dirty="0"/>
        </a:p>
        <a:p>
          <a:pPr>
            <a:buFont typeface="Arial" panose="020B0604020202020204" pitchFamily="34" charset="0"/>
            <a:buChar char="•"/>
          </a:pPr>
          <a:r>
            <a:rPr lang="lt-LT" sz="1000" b="1" dirty="0"/>
            <a:t>Nekilnojamojo turto kainų prognozavimas</a:t>
          </a:r>
          <a:r>
            <a:rPr lang="lt-LT" sz="1000" dirty="0"/>
            <a:t> – pagal kvadratūrą, vietą, kambarių skaičių ir pan.</a:t>
          </a:r>
        </a:p>
        <a:p>
          <a:pPr>
            <a:buFont typeface="Arial" panose="020B0604020202020204" pitchFamily="34" charset="0"/>
            <a:buChar char="•"/>
          </a:pPr>
          <a:r>
            <a:rPr lang="lt-LT" sz="1000" b="1" dirty="0"/>
            <a:t>Akcijų kainų prognozavimas</a:t>
          </a:r>
          <a:r>
            <a:rPr lang="lt-LT" sz="1000" dirty="0"/>
            <a:t> – naudojant istorinius kainų duomenis, apyvartą, rinkos tendencijas.</a:t>
          </a:r>
        </a:p>
        <a:p>
          <a:pPr>
            <a:buFont typeface="Arial" panose="020B0604020202020204" pitchFamily="34" charset="0"/>
            <a:buChar char="•"/>
          </a:pPr>
          <a:r>
            <a:rPr lang="lt-LT" sz="1000" b="1" dirty="0"/>
            <a:t>Asmens kreditingumo rizikos įvertinimas</a:t>
          </a:r>
          <a:r>
            <a:rPr lang="lt-LT" sz="1000" dirty="0"/>
            <a:t> – prognozuojama tikėtina paskolos grąžinimo suma arba vėlavimo laikas.</a:t>
          </a:r>
          <a:endParaRPr lang="lt-LT" sz="1000" noProof="0" dirty="0"/>
        </a:p>
      </dgm:t>
    </dgm:pt>
    <dgm:pt modelId="{0753D16F-A690-4C4C-AB9F-98F670795B84}" type="parTrans" cxnId="{F1654261-9BBF-453A-A638-BB0C81D8BE64}">
      <dgm:prSet/>
      <dgm:spPr/>
      <dgm:t>
        <a:bodyPr/>
        <a:lstStyle/>
        <a:p>
          <a:endParaRPr lang="en-US" sz="2400"/>
        </a:p>
      </dgm:t>
    </dgm:pt>
    <dgm:pt modelId="{F85FADD5-44EE-41F1-87F7-6C1BFB492D6E}" type="sibTrans" cxnId="{F1654261-9BBF-453A-A638-BB0C81D8BE64}">
      <dgm:prSet/>
      <dgm:spPr/>
      <dgm:t>
        <a:bodyPr/>
        <a:lstStyle/>
        <a:p>
          <a:endParaRPr lang="en-US" sz="2400"/>
        </a:p>
      </dgm:t>
    </dgm:pt>
    <dgm:pt modelId="{03B66FAC-1310-4B7C-BA4A-5E1B06B50F72}">
      <dgm:prSet custT="1"/>
      <dgm:spPr/>
      <dgm:t>
        <a:bodyPr/>
        <a:lstStyle/>
        <a:p>
          <a:r>
            <a:rPr lang="lt-LT" sz="1000" b="1" dirty="0"/>
            <a:t>Sveikata ir medicina</a:t>
          </a:r>
        </a:p>
        <a:p>
          <a:endParaRPr lang="lt-LT" sz="1000" b="1" dirty="0"/>
        </a:p>
        <a:p>
          <a:pPr>
            <a:buFont typeface="Arial" panose="020B0604020202020204" pitchFamily="34" charset="0"/>
            <a:buChar char="•"/>
          </a:pPr>
          <a:r>
            <a:rPr lang="lt-LT" sz="1000" b="1" dirty="0"/>
            <a:t>Kūno masės indekso (KMI) prognozė</a:t>
          </a:r>
          <a:r>
            <a:rPr lang="lt-LT" sz="1000" dirty="0"/>
            <a:t> – pagal ūgį, svorį, amžių, lytį.</a:t>
          </a:r>
        </a:p>
        <a:p>
          <a:pPr>
            <a:buFont typeface="Arial" panose="020B0604020202020204" pitchFamily="34" charset="0"/>
            <a:buChar char="•"/>
          </a:pPr>
          <a:r>
            <a:rPr lang="lt-LT" sz="1000" b="1" dirty="0"/>
            <a:t>Vaistų dozės nustatymas</a:t>
          </a:r>
          <a:r>
            <a:rPr lang="lt-LT" sz="1000" dirty="0"/>
            <a:t> – priklausomai nuo paciento svorio, amžiaus, kitų vartojamų vaistų.</a:t>
          </a:r>
        </a:p>
        <a:p>
          <a:pPr>
            <a:buFont typeface="Arial" panose="020B0604020202020204" pitchFamily="34" charset="0"/>
            <a:buChar char="•"/>
          </a:pPr>
          <a:r>
            <a:rPr lang="lt-LT" sz="1000" b="1" dirty="0"/>
            <a:t>Gyvenimo trukmės prognozė</a:t>
          </a:r>
          <a:r>
            <a:rPr lang="lt-LT" sz="1000" dirty="0"/>
            <a:t> – pagal sveikatos istoriją, genetinius veiksnius, gyvenimo būdą.</a:t>
          </a:r>
          <a:endParaRPr lang="lt-LT" sz="1000" noProof="0" dirty="0"/>
        </a:p>
      </dgm:t>
    </dgm:pt>
    <dgm:pt modelId="{26733662-9080-425B-9B9B-F8BB5A394EF8}" type="parTrans" cxnId="{5DB30064-0028-4B5E-8F6E-586321D3CFFA}">
      <dgm:prSet/>
      <dgm:spPr/>
      <dgm:t>
        <a:bodyPr/>
        <a:lstStyle/>
        <a:p>
          <a:endParaRPr lang="en-US" sz="2400"/>
        </a:p>
      </dgm:t>
    </dgm:pt>
    <dgm:pt modelId="{476BC012-F2AD-4FBF-AE0F-F4A2F538AAC7}" type="sibTrans" cxnId="{5DB30064-0028-4B5E-8F6E-586321D3CFFA}">
      <dgm:prSet/>
      <dgm:spPr/>
      <dgm:t>
        <a:bodyPr/>
        <a:lstStyle/>
        <a:p>
          <a:endParaRPr lang="en-US" sz="2400"/>
        </a:p>
      </dgm:t>
    </dgm:pt>
    <dgm:pt modelId="{E09C2871-E53D-4299-B15A-F50DCBCBCA52}">
      <dgm:prSet custT="1"/>
      <dgm:spPr/>
      <dgm:t>
        <a:bodyPr/>
        <a:lstStyle/>
        <a:p>
          <a:r>
            <a:rPr lang="lt-LT" sz="1000" b="1" dirty="0"/>
            <a:t>Verslas ir rinkodara</a:t>
          </a:r>
        </a:p>
        <a:p>
          <a:endParaRPr lang="lt-LT" sz="1000" b="1" dirty="0"/>
        </a:p>
        <a:p>
          <a:pPr>
            <a:buFont typeface="Arial" panose="020B0604020202020204" pitchFamily="34" charset="0"/>
            <a:buChar char="•"/>
          </a:pPr>
          <a:r>
            <a:rPr lang="lt-LT" sz="1000" b="1" dirty="0"/>
            <a:t>Pardavimų prognozavimas</a:t>
          </a:r>
          <a:r>
            <a:rPr lang="lt-LT" sz="1000" dirty="0"/>
            <a:t> – pagal metų laiką, reklamos biudžetą, praėjusių mėnesių pardavimus.</a:t>
          </a:r>
        </a:p>
        <a:p>
          <a:pPr>
            <a:buFont typeface="Arial" panose="020B0604020202020204" pitchFamily="34" charset="0"/>
            <a:buChar char="•"/>
          </a:pPr>
          <a:r>
            <a:rPr lang="lt-LT" sz="1000" b="1" dirty="0"/>
            <a:t>Klientų vertės prognozė (</a:t>
          </a:r>
          <a:r>
            <a:rPr lang="lt-LT" sz="1000" b="1" dirty="0" err="1"/>
            <a:t>Customer</a:t>
          </a:r>
          <a:r>
            <a:rPr lang="lt-LT" sz="1000" b="1" dirty="0"/>
            <a:t> </a:t>
          </a:r>
          <a:r>
            <a:rPr lang="lt-LT" sz="1000" b="1" dirty="0" err="1"/>
            <a:t>Lifetime</a:t>
          </a:r>
          <a:r>
            <a:rPr lang="lt-LT" sz="1000" b="1" dirty="0"/>
            <a:t> </a:t>
          </a:r>
          <a:r>
            <a:rPr lang="lt-LT" sz="1000" b="1" dirty="0" err="1"/>
            <a:t>Value</a:t>
          </a:r>
          <a:r>
            <a:rPr lang="lt-LT" sz="1000" b="1" dirty="0"/>
            <a:t>)</a:t>
          </a:r>
          <a:r>
            <a:rPr lang="lt-LT" sz="1000" dirty="0"/>
            <a:t> – remiantis pirkimų dažniu, išleidžiama suma, lojalumo programų duomenimis.</a:t>
          </a:r>
        </a:p>
        <a:p>
          <a:pPr>
            <a:buFont typeface="Arial" panose="020B0604020202020204" pitchFamily="34" charset="0"/>
            <a:buChar char="•"/>
          </a:pPr>
          <a:r>
            <a:rPr lang="lt-LT" sz="1000" b="1" dirty="0"/>
            <a:t>Rinkodaros kampanijos efektyvumo vertinimas</a:t>
          </a:r>
          <a:r>
            <a:rPr lang="lt-LT" sz="1000" dirty="0"/>
            <a:t> – prognozuojamas pasiektų žmonių skaičius ar konversijų rodiklis.</a:t>
          </a:r>
        </a:p>
        <a:p>
          <a:pPr>
            <a:buFont typeface="Arial" panose="020B0604020202020204" pitchFamily="34" charset="0"/>
            <a:buChar char="•"/>
          </a:pPr>
          <a:endParaRPr lang="lt-LT" sz="1000" noProof="0" dirty="0"/>
        </a:p>
      </dgm:t>
    </dgm:pt>
    <dgm:pt modelId="{D0D0EF67-53ED-43B6-B0E6-D8E3FB00B23A}" type="parTrans" cxnId="{94CE2827-B88A-49DD-B1AF-E28A43023854}">
      <dgm:prSet/>
      <dgm:spPr/>
      <dgm:t>
        <a:bodyPr/>
        <a:lstStyle/>
        <a:p>
          <a:endParaRPr lang="en-US" sz="2400"/>
        </a:p>
      </dgm:t>
    </dgm:pt>
    <dgm:pt modelId="{D5DA5668-9329-40B0-8A8E-2707F3EC9AEC}" type="sibTrans" cxnId="{94CE2827-B88A-49DD-B1AF-E28A43023854}">
      <dgm:prSet/>
      <dgm:spPr/>
      <dgm:t>
        <a:bodyPr/>
        <a:lstStyle/>
        <a:p>
          <a:endParaRPr lang="en-US" sz="2400"/>
        </a:p>
      </dgm:t>
    </dgm:pt>
    <dgm:pt modelId="{83DD9EB7-C97B-4127-983F-032C7EAFAF6B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lt-LT" sz="1000" b="1" dirty="0"/>
            <a:t>Technologijos ir pramonė</a:t>
          </a:r>
        </a:p>
        <a:p>
          <a:pPr>
            <a:buFont typeface="Arial" panose="020B0604020202020204" pitchFamily="34" charset="0"/>
            <a:buChar char="•"/>
          </a:pPr>
          <a:endParaRPr lang="lt-LT" sz="1000" b="1" dirty="0"/>
        </a:p>
        <a:p>
          <a:pPr>
            <a:buFont typeface="Arial" panose="020B0604020202020204" pitchFamily="34" charset="0"/>
            <a:buChar char="•"/>
          </a:pPr>
          <a:r>
            <a:rPr lang="lt-LT" sz="1000" b="1" dirty="0"/>
            <a:t>Energetikos sąnaudų prognozavimas</a:t>
          </a:r>
          <a:r>
            <a:rPr lang="lt-LT" sz="1000" dirty="0"/>
            <a:t> – pagal metų laiką, paros laiką, gamybos lygį.</a:t>
          </a:r>
        </a:p>
        <a:p>
          <a:pPr>
            <a:buFont typeface="Arial" panose="020B0604020202020204" pitchFamily="34" charset="0"/>
            <a:buChar char="•"/>
          </a:pPr>
          <a:r>
            <a:rPr lang="lt-LT" sz="1000" b="1" dirty="0"/>
            <a:t>Mašinos dalių susidėvėjimo laiko prognozė</a:t>
          </a:r>
          <a:r>
            <a:rPr lang="lt-LT" sz="1000" dirty="0"/>
            <a:t> – pagal naudojimo dažnį, temperatūrą, apkrovą.</a:t>
          </a:r>
        </a:p>
        <a:p>
          <a:pPr>
            <a:buFont typeface="Arial" panose="020B0604020202020204" pitchFamily="34" charset="0"/>
            <a:buChar char="•"/>
          </a:pPr>
          <a:r>
            <a:rPr lang="lt-LT" sz="1000" b="1" dirty="0"/>
            <a:t>Interneto svetainės lankomumo prognozė</a:t>
          </a:r>
          <a:r>
            <a:rPr lang="lt-LT" sz="1000" dirty="0"/>
            <a:t> – pagal reklamos išlaidas, SEO poziciją, ankstesnių dienų srautą.</a:t>
          </a:r>
          <a:endParaRPr lang="lt-LT" sz="1000" noProof="0" dirty="0"/>
        </a:p>
      </dgm:t>
    </dgm:pt>
    <dgm:pt modelId="{3465A9A4-B3F7-4E79-8459-441DA83717EA}" type="parTrans" cxnId="{B86CAEA5-33CA-4D59-AC97-DB1E98040560}">
      <dgm:prSet/>
      <dgm:spPr/>
      <dgm:t>
        <a:bodyPr/>
        <a:lstStyle/>
        <a:p>
          <a:endParaRPr lang="en-US" sz="2400"/>
        </a:p>
      </dgm:t>
    </dgm:pt>
    <dgm:pt modelId="{33B36688-7246-4FB6-8935-48B245272E7C}" type="sibTrans" cxnId="{B86CAEA5-33CA-4D59-AC97-DB1E98040560}">
      <dgm:prSet/>
      <dgm:spPr/>
      <dgm:t>
        <a:bodyPr/>
        <a:lstStyle/>
        <a:p>
          <a:endParaRPr lang="en-US" sz="2400"/>
        </a:p>
      </dgm:t>
    </dgm:pt>
    <dgm:pt modelId="{E5C68BF2-C248-F848-A5B6-12B0C86AA253}">
      <dgm:prSet custT="1"/>
      <dgm:spPr/>
      <dgm:t>
        <a:bodyPr/>
        <a:lstStyle/>
        <a:p>
          <a:r>
            <a:rPr lang="lt-LT" sz="1000" b="1" dirty="0"/>
            <a:t>Socialiniai mokslai ir švietimas. </a:t>
          </a:r>
        </a:p>
        <a:p>
          <a:endParaRPr lang="lt-LT" sz="1000" b="1" dirty="0"/>
        </a:p>
        <a:p>
          <a:r>
            <a:rPr lang="lt-LT" sz="1000" b="1" dirty="0"/>
            <a:t>Studentų pažymių prognozė</a:t>
          </a:r>
          <a:r>
            <a:rPr lang="lt-LT" sz="1000" dirty="0"/>
            <a:t> – pagal lankomumą, mokytojo įvertinimus, testų rezultatus.</a:t>
          </a:r>
        </a:p>
        <a:p>
          <a:r>
            <a:rPr lang="lt-LT" sz="1000" b="1" dirty="0"/>
            <a:t>Gyventojų skaičiaus prognozavimas</a:t>
          </a:r>
          <a:r>
            <a:rPr lang="lt-LT" sz="1000" dirty="0"/>
            <a:t> – pagal gimstamumą, mirtingumą, migracijos tendencijas.</a:t>
          </a:r>
        </a:p>
        <a:p>
          <a:r>
            <a:rPr lang="lt-LT" sz="1000" b="1" dirty="0"/>
            <a:t>Socialinių tinklų postų populiarumo prognozė</a:t>
          </a:r>
          <a:r>
            <a:rPr lang="lt-LT" sz="1000" dirty="0"/>
            <a:t> – pagal laikų skaičių, žymų kiekį, ankstesnius pasiekiamumus.</a:t>
          </a:r>
          <a:endParaRPr lang="lt-LT" sz="1000" noProof="0" dirty="0"/>
        </a:p>
      </dgm:t>
    </dgm:pt>
    <dgm:pt modelId="{B7A11E4C-1683-404A-9689-BF91A37E5EFA}" type="parTrans" cxnId="{E692B04B-8796-D34C-9743-171C77BB9D8D}">
      <dgm:prSet/>
      <dgm:spPr/>
      <dgm:t>
        <a:bodyPr/>
        <a:lstStyle/>
        <a:p>
          <a:endParaRPr lang="en-US" sz="2400"/>
        </a:p>
      </dgm:t>
    </dgm:pt>
    <dgm:pt modelId="{EAD8B63B-A1A8-6A4E-9B28-1C7910EEC6AF}" type="sibTrans" cxnId="{E692B04B-8796-D34C-9743-171C77BB9D8D}">
      <dgm:prSet/>
      <dgm:spPr/>
      <dgm:t>
        <a:bodyPr/>
        <a:lstStyle/>
        <a:p>
          <a:endParaRPr lang="en-US" sz="2400"/>
        </a:p>
      </dgm:t>
    </dgm:pt>
    <dgm:pt modelId="{E9C6789E-DF57-3F49-9E64-DD785FF91894}" type="pres">
      <dgm:prSet presAssocID="{A1AD6301-27A5-49F1-B6FD-1030E9F93B12}" presName="vert0" presStyleCnt="0">
        <dgm:presLayoutVars>
          <dgm:dir/>
          <dgm:animOne val="branch"/>
          <dgm:animLvl val="lvl"/>
        </dgm:presLayoutVars>
      </dgm:prSet>
      <dgm:spPr/>
    </dgm:pt>
    <dgm:pt modelId="{1B562057-AFA8-F643-B2F2-011ED2DBA396}" type="pres">
      <dgm:prSet presAssocID="{11760440-08AD-4BCE-910E-7AC16EACFE12}" presName="thickLine" presStyleLbl="alignNode1" presStyleIdx="0" presStyleCnt="5"/>
      <dgm:spPr/>
    </dgm:pt>
    <dgm:pt modelId="{4F235961-0E3B-5949-835E-7F2E46BE4EFD}" type="pres">
      <dgm:prSet presAssocID="{11760440-08AD-4BCE-910E-7AC16EACFE12}" presName="horz1" presStyleCnt="0"/>
      <dgm:spPr/>
    </dgm:pt>
    <dgm:pt modelId="{3E4F2571-2621-164B-A6D4-29D3B6C405FB}" type="pres">
      <dgm:prSet presAssocID="{11760440-08AD-4BCE-910E-7AC16EACFE12}" presName="tx1" presStyleLbl="revTx" presStyleIdx="0" presStyleCnt="5" custLinFactNeighborX="-25804" custLinFactNeighborY="-37878"/>
      <dgm:spPr/>
    </dgm:pt>
    <dgm:pt modelId="{A8EFDF1A-7D31-0740-A0FB-160E34945E6F}" type="pres">
      <dgm:prSet presAssocID="{11760440-08AD-4BCE-910E-7AC16EACFE12}" presName="vert1" presStyleCnt="0"/>
      <dgm:spPr/>
    </dgm:pt>
    <dgm:pt modelId="{1B65D439-CE4C-2B41-81DF-108A5BBA8686}" type="pres">
      <dgm:prSet presAssocID="{03B66FAC-1310-4B7C-BA4A-5E1B06B50F72}" presName="thickLine" presStyleLbl="alignNode1" presStyleIdx="1" presStyleCnt="5"/>
      <dgm:spPr/>
    </dgm:pt>
    <dgm:pt modelId="{F21CC7EC-F7F7-EC47-B551-CCD700C8E5DC}" type="pres">
      <dgm:prSet presAssocID="{03B66FAC-1310-4B7C-BA4A-5E1B06B50F72}" presName="horz1" presStyleCnt="0"/>
      <dgm:spPr/>
    </dgm:pt>
    <dgm:pt modelId="{519E6F33-5B12-9041-AC2C-2329D0A40890}" type="pres">
      <dgm:prSet presAssocID="{03B66FAC-1310-4B7C-BA4A-5E1B06B50F72}" presName="tx1" presStyleLbl="revTx" presStyleIdx="1" presStyleCnt="5"/>
      <dgm:spPr/>
    </dgm:pt>
    <dgm:pt modelId="{AF464705-93E2-504A-B2EE-2B162D28ACE6}" type="pres">
      <dgm:prSet presAssocID="{03B66FAC-1310-4B7C-BA4A-5E1B06B50F72}" presName="vert1" presStyleCnt="0"/>
      <dgm:spPr/>
    </dgm:pt>
    <dgm:pt modelId="{706544F4-2A8E-C342-9B17-2F48EEBF538D}" type="pres">
      <dgm:prSet presAssocID="{E09C2871-E53D-4299-B15A-F50DCBCBCA52}" presName="thickLine" presStyleLbl="alignNode1" presStyleIdx="2" presStyleCnt="5"/>
      <dgm:spPr/>
    </dgm:pt>
    <dgm:pt modelId="{1CBD0818-4C2F-6A44-8151-4E8A6F81D243}" type="pres">
      <dgm:prSet presAssocID="{E09C2871-E53D-4299-B15A-F50DCBCBCA52}" presName="horz1" presStyleCnt="0"/>
      <dgm:spPr/>
    </dgm:pt>
    <dgm:pt modelId="{8AAB47E5-D1BB-3E46-88A0-CED1A8DB4E7A}" type="pres">
      <dgm:prSet presAssocID="{E09C2871-E53D-4299-B15A-F50DCBCBCA52}" presName="tx1" presStyleLbl="revTx" presStyleIdx="2" presStyleCnt="5"/>
      <dgm:spPr/>
    </dgm:pt>
    <dgm:pt modelId="{1C91CEE9-1CD1-2447-A0FC-01CD9BDE4C0D}" type="pres">
      <dgm:prSet presAssocID="{E09C2871-E53D-4299-B15A-F50DCBCBCA52}" presName="vert1" presStyleCnt="0"/>
      <dgm:spPr/>
    </dgm:pt>
    <dgm:pt modelId="{853EDC1C-D72E-4F4B-B4E0-BB2436D11388}" type="pres">
      <dgm:prSet presAssocID="{83DD9EB7-C97B-4127-983F-032C7EAFAF6B}" presName="thickLine" presStyleLbl="alignNode1" presStyleIdx="3" presStyleCnt="5"/>
      <dgm:spPr/>
    </dgm:pt>
    <dgm:pt modelId="{877D5D04-24F8-7F45-9D64-24A620BF2DEA}" type="pres">
      <dgm:prSet presAssocID="{83DD9EB7-C97B-4127-983F-032C7EAFAF6B}" presName="horz1" presStyleCnt="0"/>
      <dgm:spPr/>
    </dgm:pt>
    <dgm:pt modelId="{30EE662D-E411-1B47-BAF9-B6F7201A1FEA}" type="pres">
      <dgm:prSet presAssocID="{83DD9EB7-C97B-4127-983F-032C7EAFAF6B}" presName="tx1" presStyleLbl="revTx" presStyleIdx="3" presStyleCnt="5"/>
      <dgm:spPr/>
    </dgm:pt>
    <dgm:pt modelId="{A823493B-8B45-0D47-B01E-BA5425632FCB}" type="pres">
      <dgm:prSet presAssocID="{83DD9EB7-C97B-4127-983F-032C7EAFAF6B}" presName="vert1" presStyleCnt="0"/>
      <dgm:spPr/>
    </dgm:pt>
    <dgm:pt modelId="{B4A21FE7-4F03-4447-AEA7-5E369900CD49}" type="pres">
      <dgm:prSet presAssocID="{E5C68BF2-C248-F848-A5B6-12B0C86AA253}" presName="thickLine" presStyleLbl="alignNode1" presStyleIdx="4" presStyleCnt="5"/>
      <dgm:spPr/>
    </dgm:pt>
    <dgm:pt modelId="{796BC736-3AE8-7647-A804-B6DE37848054}" type="pres">
      <dgm:prSet presAssocID="{E5C68BF2-C248-F848-A5B6-12B0C86AA253}" presName="horz1" presStyleCnt="0"/>
      <dgm:spPr/>
    </dgm:pt>
    <dgm:pt modelId="{3D86EBC3-CC23-9E45-9DD3-C26AFFB10E67}" type="pres">
      <dgm:prSet presAssocID="{E5C68BF2-C248-F848-A5B6-12B0C86AA253}" presName="tx1" presStyleLbl="revTx" presStyleIdx="4" presStyleCnt="5"/>
      <dgm:spPr/>
    </dgm:pt>
    <dgm:pt modelId="{5E209FE3-205C-3946-98EF-7E813E3D5133}" type="pres">
      <dgm:prSet presAssocID="{E5C68BF2-C248-F848-A5B6-12B0C86AA253}" presName="vert1" presStyleCnt="0"/>
      <dgm:spPr/>
    </dgm:pt>
  </dgm:ptLst>
  <dgm:cxnLst>
    <dgm:cxn modelId="{94CE2827-B88A-49DD-B1AF-E28A43023854}" srcId="{A1AD6301-27A5-49F1-B6FD-1030E9F93B12}" destId="{E09C2871-E53D-4299-B15A-F50DCBCBCA52}" srcOrd="2" destOrd="0" parTransId="{D0D0EF67-53ED-43B6-B0E6-D8E3FB00B23A}" sibTransId="{D5DA5668-9329-40B0-8A8E-2707F3EC9AEC}"/>
    <dgm:cxn modelId="{E692B04B-8796-D34C-9743-171C77BB9D8D}" srcId="{A1AD6301-27A5-49F1-B6FD-1030E9F93B12}" destId="{E5C68BF2-C248-F848-A5B6-12B0C86AA253}" srcOrd="4" destOrd="0" parTransId="{B7A11E4C-1683-404A-9689-BF91A37E5EFA}" sibTransId="{EAD8B63B-A1A8-6A4E-9B28-1C7910EEC6AF}"/>
    <dgm:cxn modelId="{F1654261-9BBF-453A-A638-BB0C81D8BE64}" srcId="{A1AD6301-27A5-49F1-B6FD-1030E9F93B12}" destId="{11760440-08AD-4BCE-910E-7AC16EACFE12}" srcOrd="0" destOrd="0" parTransId="{0753D16F-A690-4C4C-AB9F-98F670795B84}" sibTransId="{F85FADD5-44EE-41F1-87F7-6C1BFB492D6E}"/>
    <dgm:cxn modelId="{5DB30064-0028-4B5E-8F6E-586321D3CFFA}" srcId="{A1AD6301-27A5-49F1-B6FD-1030E9F93B12}" destId="{03B66FAC-1310-4B7C-BA4A-5E1B06B50F72}" srcOrd="1" destOrd="0" parTransId="{26733662-9080-425B-9B9B-F8BB5A394EF8}" sibTransId="{476BC012-F2AD-4FBF-AE0F-F4A2F538AAC7}"/>
    <dgm:cxn modelId="{F7BAD07B-F6DF-2648-8B69-73322CCDD8E8}" type="presOf" srcId="{11760440-08AD-4BCE-910E-7AC16EACFE12}" destId="{3E4F2571-2621-164B-A6D4-29D3B6C405FB}" srcOrd="0" destOrd="0" presId="urn:microsoft.com/office/officeart/2008/layout/LinedList"/>
    <dgm:cxn modelId="{27B4B387-804E-A042-A29A-042D6EE94E56}" type="presOf" srcId="{E5C68BF2-C248-F848-A5B6-12B0C86AA253}" destId="{3D86EBC3-CC23-9E45-9DD3-C26AFFB10E67}" srcOrd="0" destOrd="0" presId="urn:microsoft.com/office/officeart/2008/layout/LinedList"/>
    <dgm:cxn modelId="{B86CAEA5-33CA-4D59-AC97-DB1E98040560}" srcId="{A1AD6301-27A5-49F1-B6FD-1030E9F93B12}" destId="{83DD9EB7-C97B-4127-983F-032C7EAFAF6B}" srcOrd="3" destOrd="0" parTransId="{3465A9A4-B3F7-4E79-8459-441DA83717EA}" sibTransId="{33B36688-7246-4FB6-8935-48B245272E7C}"/>
    <dgm:cxn modelId="{F1AD1CAD-1D85-FF45-AB68-DA09EA681AF5}" type="presOf" srcId="{03B66FAC-1310-4B7C-BA4A-5E1B06B50F72}" destId="{519E6F33-5B12-9041-AC2C-2329D0A40890}" srcOrd="0" destOrd="0" presId="urn:microsoft.com/office/officeart/2008/layout/LinedList"/>
    <dgm:cxn modelId="{432D6CBE-6AC0-E84D-9E68-2B8F92369B47}" type="presOf" srcId="{A1AD6301-27A5-49F1-B6FD-1030E9F93B12}" destId="{E9C6789E-DF57-3F49-9E64-DD785FF91894}" srcOrd="0" destOrd="0" presId="urn:microsoft.com/office/officeart/2008/layout/LinedList"/>
    <dgm:cxn modelId="{83B603CB-2E9E-CF4A-AB21-C6D2DBBD5DEF}" type="presOf" srcId="{83DD9EB7-C97B-4127-983F-032C7EAFAF6B}" destId="{30EE662D-E411-1B47-BAF9-B6F7201A1FEA}" srcOrd="0" destOrd="0" presId="urn:microsoft.com/office/officeart/2008/layout/LinedList"/>
    <dgm:cxn modelId="{91BC04FA-8ED2-E144-A693-E61B5846186C}" type="presOf" srcId="{E09C2871-E53D-4299-B15A-F50DCBCBCA52}" destId="{8AAB47E5-D1BB-3E46-88A0-CED1A8DB4E7A}" srcOrd="0" destOrd="0" presId="urn:microsoft.com/office/officeart/2008/layout/LinedList"/>
    <dgm:cxn modelId="{019AB117-E509-BD40-B7FF-DB31A5B999B2}" type="presParOf" srcId="{E9C6789E-DF57-3F49-9E64-DD785FF91894}" destId="{1B562057-AFA8-F643-B2F2-011ED2DBA396}" srcOrd="0" destOrd="0" presId="urn:microsoft.com/office/officeart/2008/layout/LinedList"/>
    <dgm:cxn modelId="{302B7375-2FAB-6443-B3BC-DE5DC389272A}" type="presParOf" srcId="{E9C6789E-DF57-3F49-9E64-DD785FF91894}" destId="{4F235961-0E3B-5949-835E-7F2E46BE4EFD}" srcOrd="1" destOrd="0" presId="urn:microsoft.com/office/officeart/2008/layout/LinedList"/>
    <dgm:cxn modelId="{4456AD23-F556-6A46-A6F5-E5A9FF8BDF20}" type="presParOf" srcId="{4F235961-0E3B-5949-835E-7F2E46BE4EFD}" destId="{3E4F2571-2621-164B-A6D4-29D3B6C405FB}" srcOrd="0" destOrd="0" presId="urn:microsoft.com/office/officeart/2008/layout/LinedList"/>
    <dgm:cxn modelId="{F7F1E521-E29F-6D44-92A6-6458D0BA65F1}" type="presParOf" srcId="{4F235961-0E3B-5949-835E-7F2E46BE4EFD}" destId="{A8EFDF1A-7D31-0740-A0FB-160E34945E6F}" srcOrd="1" destOrd="0" presId="urn:microsoft.com/office/officeart/2008/layout/LinedList"/>
    <dgm:cxn modelId="{E8D34C27-9AB0-A643-9277-28B6E0CE609F}" type="presParOf" srcId="{E9C6789E-DF57-3F49-9E64-DD785FF91894}" destId="{1B65D439-CE4C-2B41-81DF-108A5BBA8686}" srcOrd="2" destOrd="0" presId="urn:microsoft.com/office/officeart/2008/layout/LinedList"/>
    <dgm:cxn modelId="{544934D9-16D2-824C-8295-2B13E03417BF}" type="presParOf" srcId="{E9C6789E-DF57-3F49-9E64-DD785FF91894}" destId="{F21CC7EC-F7F7-EC47-B551-CCD700C8E5DC}" srcOrd="3" destOrd="0" presId="urn:microsoft.com/office/officeart/2008/layout/LinedList"/>
    <dgm:cxn modelId="{8ADDB0E9-E889-2346-8707-E6D7657E6CB8}" type="presParOf" srcId="{F21CC7EC-F7F7-EC47-B551-CCD700C8E5DC}" destId="{519E6F33-5B12-9041-AC2C-2329D0A40890}" srcOrd="0" destOrd="0" presId="urn:microsoft.com/office/officeart/2008/layout/LinedList"/>
    <dgm:cxn modelId="{C9718AC2-CE39-5E46-9E34-F1043264DD8B}" type="presParOf" srcId="{F21CC7EC-F7F7-EC47-B551-CCD700C8E5DC}" destId="{AF464705-93E2-504A-B2EE-2B162D28ACE6}" srcOrd="1" destOrd="0" presId="urn:microsoft.com/office/officeart/2008/layout/LinedList"/>
    <dgm:cxn modelId="{1A566E99-0B01-C148-ADEA-DD1276DF6BED}" type="presParOf" srcId="{E9C6789E-DF57-3F49-9E64-DD785FF91894}" destId="{706544F4-2A8E-C342-9B17-2F48EEBF538D}" srcOrd="4" destOrd="0" presId="urn:microsoft.com/office/officeart/2008/layout/LinedList"/>
    <dgm:cxn modelId="{A6C9A7F8-AA3E-D04D-B5CB-03936183B7BC}" type="presParOf" srcId="{E9C6789E-DF57-3F49-9E64-DD785FF91894}" destId="{1CBD0818-4C2F-6A44-8151-4E8A6F81D243}" srcOrd="5" destOrd="0" presId="urn:microsoft.com/office/officeart/2008/layout/LinedList"/>
    <dgm:cxn modelId="{7925D4C5-3781-B54E-ABD1-C69305B3B1B0}" type="presParOf" srcId="{1CBD0818-4C2F-6A44-8151-4E8A6F81D243}" destId="{8AAB47E5-D1BB-3E46-88A0-CED1A8DB4E7A}" srcOrd="0" destOrd="0" presId="urn:microsoft.com/office/officeart/2008/layout/LinedList"/>
    <dgm:cxn modelId="{F1B163EC-4672-2A4F-8F88-C02DB15E1C9C}" type="presParOf" srcId="{1CBD0818-4C2F-6A44-8151-4E8A6F81D243}" destId="{1C91CEE9-1CD1-2447-A0FC-01CD9BDE4C0D}" srcOrd="1" destOrd="0" presId="urn:microsoft.com/office/officeart/2008/layout/LinedList"/>
    <dgm:cxn modelId="{D223722B-5506-8146-B365-D8B61DD9FD35}" type="presParOf" srcId="{E9C6789E-DF57-3F49-9E64-DD785FF91894}" destId="{853EDC1C-D72E-4F4B-B4E0-BB2436D11388}" srcOrd="6" destOrd="0" presId="urn:microsoft.com/office/officeart/2008/layout/LinedList"/>
    <dgm:cxn modelId="{1D5B4306-BFD3-6949-B1A7-A869E7970B09}" type="presParOf" srcId="{E9C6789E-DF57-3F49-9E64-DD785FF91894}" destId="{877D5D04-24F8-7F45-9D64-24A620BF2DEA}" srcOrd="7" destOrd="0" presId="urn:microsoft.com/office/officeart/2008/layout/LinedList"/>
    <dgm:cxn modelId="{06A9A045-C659-CA4F-9DB4-19FB7BCAA9C0}" type="presParOf" srcId="{877D5D04-24F8-7F45-9D64-24A620BF2DEA}" destId="{30EE662D-E411-1B47-BAF9-B6F7201A1FEA}" srcOrd="0" destOrd="0" presId="urn:microsoft.com/office/officeart/2008/layout/LinedList"/>
    <dgm:cxn modelId="{0BAC2790-B4A3-E947-8DB7-DB5C6FC2E666}" type="presParOf" srcId="{877D5D04-24F8-7F45-9D64-24A620BF2DEA}" destId="{A823493B-8B45-0D47-B01E-BA5425632FCB}" srcOrd="1" destOrd="0" presId="urn:microsoft.com/office/officeart/2008/layout/LinedList"/>
    <dgm:cxn modelId="{B7F5AA83-7F08-0D40-A4D2-3D7343F29290}" type="presParOf" srcId="{E9C6789E-DF57-3F49-9E64-DD785FF91894}" destId="{B4A21FE7-4F03-4447-AEA7-5E369900CD49}" srcOrd="8" destOrd="0" presId="urn:microsoft.com/office/officeart/2008/layout/LinedList"/>
    <dgm:cxn modelId="{D16318E8-BD2B-6A46-A947-0C42501A0622}" type="presParOf" srcId="{E9C6789E-DF57-3F49-9E64-DD785FF91894}" destId="{796BC736-3AE8-7647-A804-B6DE37848054}" srcOrd="9" destOrd="0" presId="urn:microsoft.com/office/officeart/2008/layout/LinedList"/>
    <dgm:cxn modelId="{F466FE36-4C2D-514B-BC23-8EFCE5B91E2E}" type="presParOf" srcId="{796BC736-3AE8-7647-A804-B6DE37848054}" destId="{3D86EBC3-CC23-9E45-9DD3-C26AFFB10E67}" srcOrd="0" destOrd="0" presId="urn:microsoft.com/office/officeart/2008/layout/LinedList"/>
    <dgm:cxn modelId="{7A10EEF9-DB81-4D4F-AB83-E922D21D08F9}" type="presParOf" srcId="{796BC736-3AE8-7647-A804-B6DE37848054}" destId="{5E209FE3-205C-3946-98EF-7E813E3D513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F3B667C-3DC3-4BEC-9D0E-4340E9BB3334}" type="doc">
      <dgm:prSet loTypeId="urn:microsoft.com/office/officeart/2005/8/layout/vList2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42EF5FE-C587-47EE-8C9E-170EBDBE1C3D}">
      <dgm:prSet/>
      <dgm:spPr/>
      <dgm:t>
        <a:bodyPr/>
        <a:lstStyle/>
        <a:p>
          <a:r>
            <a:rPr lang="lt-LT" noProof="0" dirty="0"/>
            <a:t>𝒚 = 𝒃</a:t>
          </a:r>
          <a:r>
            <a:rPr lang="lt-LT" baseline="-25000" noProof="0" dirty="0"/>
            <a:t>𝟎</a:t>
          </a:r>
          <a:r>
            <a:rPr lang="lt-LT" noProof="0" dirty="0"/>
            <a:t> + 𝒃</a:t>
          </a:r>
          <a:r>
            <a:rPr lang="lt-LT" baseline="-25000" noProof="0" dirty="0"/>
            <a:t>𝟏</a:t>
          </a:r>
          <a:r>
            <a:rPr lang="lt-LT" noProof="0" dirty="0"/>
            <a:t>𝒙</a:t>
          </a:r>
          <a:r>
            <a:rPr lang="lt-LT" baseline="-25000" noProof="0" dirty="0"/>
            <a:t>𝟏</a:t>
          </a:r>
          <a:r>
            <a:rPr lang="lt-LT" noProof="0" dirty="0"/>
            <a:t> + … + 𝒃</a:t>
          </a:r>
          <a:r>
            <a:rPr lang="lt-LT" baseline="-25000" noProof="0" dirty="0"/>
            <a:t>𝒏</a:t>
          </a:r>
          <a:r>
            <a:rPr lang="lt-LT" noProof="0" dirty="0"/>
            <a:t>𝒙</a:t>
          </a:r>
          <a:r>
            <a:rPr lang="lt-LT" baseline="-25000" noProof="0" dirty="0"/>
            <a:t>𝒏</a:t>
          </a:r>
          <a:r>
            <a:rPr lang="lt-LT" noProof="0" dirty="0"/>
            <a:t> + 𝜺</a:t>
          </a:r>
        </a:p>
      </dgm:t>
    </dgm:pt>
    <dgm:pt modelId="{24B32FD2-E97F-4EA9-9E92-4DB289D72C2E}" type="parTrans" cxnId="{7D56BD53-FF70-424F-A956-BF143398FE7C}">
      <dgm:prSet/>
      <dgm:spPr/>
      <dgm:t>
        <a:bodyPr/>
        <a:lstStyle/>
        <a:p>
          <a:endParaRPr lang="en-US"/>
        </a:p>
      </dgm:t>
    </dgm:pt>
    <dgm:pt modelId="{58C48F20-69E8-4BCC-94AA-A01DFA613221}" type="sibTrans" cxnId="{7D56BD53-FF70-424F-A956-BF143398FE7C}">
      <dgm:prSet/>
      <dgm:spPr/>
      <dgm:t>
        <a:bodyPr/>
        <a:lstStyle/>
        <a:p>
          <a:endParaRPr lang="en-US"/>
        </a:p>
      </dgm:t>
    </dgm:pt>
    <dgm:pt modelId="{C8D7A884-9319-4270-BBFD-B26F541CCE1B}">
      <dgm:prSet custT="1"/>
      <dgm:spPr/>
      <dgm:t>
        <a:bodyPr/>
        <a:lstStyle/>
        <a:p>
          <a:r>
            <a:rPr lang="lt-LT" sz="1200" noProof="0" dirty="0"/>
            <a:t>y – priklausomas kintamasis;</a:t>
          </a:r>
        </a:p>
      </dgm:t>
    </dgm:pt>
    <dgm:pt modelId="{957D96EF-B428-4A8C-9FF0-B74A5059212F}" type="parTrans" cxnId="{F00FF2A8-06AD-40B0-8F1D-F1099E6B122E}">
      <dgm:prSet/>
      <dgm:spPr/>
      <dgm:t>
        <a:bodyPr/>
        <a:lstStyle/>
        <a:p>
          <a:endParaRPr lang="en-US"/>
        </a:p>
      </dgm:t>
    </dgm:pt>
    <dgm:pt modelId="{38DE1F67-D86B-499A-988A-93B5EDAB15AB}" type="sibTrans" cxnId="{F00FF2A8-06AD-40B0-8F1D-F1099E6B122E}">
      <dgm:prSet/>
      <dgm:spPr/>
      <dgm:t>
        <a:bodyPr/>
        <a:lstStyle/>
        <a:p>
          <a:endParaRPr lang="en-US"/>
        </a:p>
      </dgm:t>
    </dgm:pt>
    <dgm:pt modelId="{FD2B36EA-1CAC-4FC1-AB31-11982C02DAB5}">
      <dgm:prSet custT="1"/>
      <dgm:spPr/>
      <dgm:t>
        <a:bodyPr/>
        <a:lstStyle/>
        <a:p>
          <a:r>
            <a:rPr lang="lt-LT" sz="1200" noProof="0" dirty="0"/>
            <a:t>b</a:t>
          </a:r>
          <a:r>
            <a:rPr lang="lt-LT" sz="1200" baseline="-25000" noProof="0" dirty="0"/>
            <a:t>0</a:t>
          </a:r>
          <a:r>
            <a:rPr lang="lt-LT" sz="1200" noProof="0" dirty="0"/>
            <a:t> – konstanta;</a:t>
          </a:r>
        </a:p>
      </dgm:t>
    </dgm:pt>
    <dgm:pt modelId="{B63849F2-D76B-48ED-BAE4-C27105B29599}" type="parTrans" cxnId="{01F147C1-FE8C-42C2-AFBB-82F54C3E0810}">
      <dgm:prSet/>
      <dgm:spPr/>
      <dgm:t>
        <a:bodyPr/>
        <a:lstStyle/>
        <a:p>
          <a:endParaRPr lang="en-US"/>
        </a:p>
      </dgm:t>
    </dgm:pt>
    <dgm:pt modelId="{62737EEE-5C98-4647-85AA-8CDFFB7EE923}" type="sibTrans" cxnId="{01F147C1-FE8C-42C2-AFBB-82F54C3E0810}">
      <dgm:prSet/>
      <dgm:spPr/>
      <dgm:t>
        <a:bodyPr/>
        <a:lstStyle/>
        <a:p>
          <a:endParaRPr lang="en-US"/>
        </a:p>
      </dgm:t>
    </dgm:pt>
    <dgm:pt modelId="{9DF7120D-D642-45D1-92B9-5C2AB131991F}">
      <dgm:prSet custT="1"/>
      <dgm:spPr/>
      <dgm:t>
        <a:bodyPr/>
        <a:lstStyle/>
        <a:p>
          <a:r>
            <a:rPr lang="lt-LT" sz="1200" noProof="0" dirty="0"/>
            <a:t>b</a:t>
          </a:r>
          <a:r>
            <a:rPr lang="lt-LT" sz="1200" baseline="-25000" noProof="0" dirty="0"/>
            <a:t>1</a:t>
          </a:r>
          <a:r>
            <a:rPr lang="lt-LT" sz="1200" noProof="0" dirty="0"/>
            <a:t>, .. , </a:t>
          </a:r>
          <a:r>
            <a:rPr lang="lt-LT" sz="1200" noProof="0" dirty="0" err="1"/>
            <a:t>b</a:t>
          </a:r>
          <a:r>
            <a:rPr lang="lt-LT" sz="1200" baseline="-25000" noProof="0" dirty="0" err="1"/>
            <a:t>n</a:t>
          </a:r>
          <a:r>
            <a:rPr lang="lt-LT" sz="1200" noProof="0" dirty="0"/>
            <a:t> – koeficientai;</a:t>
          </a:r>
        </a:p>
      </dgm:t>
    </dgm:pt>
    <dgm:pt modelId="{2EF1981F-40E0-48DA-9CF5-D3FC036C03CE}" type="parTrans" cxnId="{754460D2-A49C-4A70-A8EF-AF7642592A87}">
      <dgm:prSet/>
      <dgm:spPr/>
      <dgm:t>
        <a:bodyPr/>
        <a:lstStyle/>
        <a:p>
          <a:endParaRPr lang="en-US"/>
        </a:p>
      </dgm:t>
    </dgm:pt>
    <dgm:pt modelId="{6D00CE7E-1C62-46E5-A14F-72118366C7E0}" type="sibTrans" cxnId="{754460D2-A49C-4A70-A8EF-AF7642592A87}">
      <dgm:prSet/>
      <dgm:spPr/>
      <dgm:t>
        <a:bodyPr/>
        <a:lstStyle/>
        <a:p>
          <a:endParaRPr lang="en-US"/>
        </a:p>
      </dgm:t>
    </dgm:pt>
    <dgm:pt modelId="{1CA9D791-3A13-4AE7-B5B6-2A6DE81C9D83}">
      <dgm:prSet custT="1"/>
      <dgm:spPr/>
      <dgm:t>
        <a:bodyPr/>
        <a:lstStyle/>
        <a:p>
          <a:r>
            <a:rPr lang="lt-LT" sz="1200" noProof="0" dirty="0"/>
            <a:t>x</a:t>
          </a:r>
          <a:r>
            <a:rPr lang="lt-LT" sz="1200" baseline="-25000" noProof="0" dirty="0"/>
            <a:t>1</a:t>
          </a:r>
          <a:r>
            <a:rPr lang="lt-LT" sz="1200" noProof="0" dirty="0"/>
            <a:t>, .. , </a:t>
          </a:r>
          <a:r>
            <a:rPr lang="lt-LT" sz="1200" noProof="0" dirty="0" err="1"/>
            <a:t>x</a:t>
          </a:r>
          <a:r>
            <a:rPr lang="lt-LT" sz="1200" baseline="-25000" noProof="0" dirty="0" err="1"/>
            <a:t>n</a:t>
          </a:r>
          <a:r>
            <a:rPr lang="lt-LT" sz="1200" noProof="0" dirty="0"/>
            <a:t>– nepriklausomi kintamieji;</a:t>
          </a:r>
        </a:p>
      </dgm:t>
    </dgm:pt>
    <dgm:pt modelId="{9FF03CB6-C3DB-4C3A-BBF2-35BEE42DFD84}" type="parTrans" cxnId="{833EBDA7-7692-4C6D-A2CF-2A5A343C4373}">
      <dgm:prSet/>
      <dgm:spPr/>
      <dgm:t>
        <a:bodyPr/>
        <a:lstStyle/>
        <a:p>
          <a:endParaRPr lang="en-US"/>
        </a:p>
      </dgm:t>
    </dgm:pt>
    <dgm:pt modelId="{D64E0EA3-7E75-4728-8197-8CCF9223CAE9}" type="sibTrans" cxnId="{833EBDA7-7692-4C6D-A2CF-2A5A343C4373}">
      <dgm:prSet/>
      <dgm:spPr/>
      <dgm:t>
        <a:bodyPr/>
        <a:lstStyle/>
        <a:p>
          <a:endParaRPr lang="en-US"/>
        </a:p>
      </dgm:t>
    </dgm:pt>
    <dgm:pt modelId="{D15EEF56-15E3-48BF-9B55-3F020EDF26F6}">
      <dgm:prSet custT="1"/>
      <dgm:spPr/>
      <dgm:t>
        <a:bodyPr/>
        <a:lstStyle/>
        <a:p>
          <a:r>
            <a:rPr lang="lt-LT" sz="1200" noProof="0" dirty="0"/>
            <a:t>𝜀 – liekamoji paklaida, </a:t>
          </a:r>
          <a:r>
            <a:rPr lang="lt-LT" sz="1200" noProof="0" dirty="0" err="1"/>
            <a:t>t.y</a:t>
          </a:r>
          <a:r>
            <a:rPr lang="lt-LT" sz="1200" noProof="0" dirty="0"/>
            <a:t>. viskas nuo ko dar gali priklausyti Y.</a:t>
          </a:r>
        </a:p>
      </dgm:t>
    </dgm:pt>
    <dgm:pt modelId="{06241526-7AC8-4960-9275-441ADD260883}" type="parTrans" cxnId="{8D64F025-9940-4512-89AB-2A100019436A}">
      <dgm:prSet/>
      <dgm:spPr/>
      <dgm:t>
        <a:bodyPr/>
        <a:lstStyle/>
        <a:p>
          <a:endParaRPr lang="en-US"/>
        </a:p>
      </dgm:t>
    </dgm:pt>
    <dgm:pt modelId="{92336AD1-D5B4-4A4A-85AB-06B015AA0FDB}" type="sibTrans" cxnId="{8D64F025-9940-4512-89AB-2A100019436A}">
      <dgm:prSet/>
      <dgm:spPr/>
      <dgm:t>
        <a:bodyPr/>
        <a:lstStyle/>
        <a:p>
          <a:endParaRPr lang="en-US"/>
        </a:p>
      </dgm:t>
    </dgm:pt>
    <dgm:pt modelId="{ACDE66FF-3B60-0647-AEBD-01FF8945B083}" type="pres">
      <dgm:prSet presAssocID="{FF3B667C-3DC3-4BEC-9D0E-4340E9BB3334}" presName="linear" presStyleCnt="0">
        <dgm:presLayoutVars>
          <dgm:animLvl val="lvl"/>
          <dgm:resizeHandles val="exact"/>
        </dgm:presLayoutVars>
      </dgm:prSet>
      <dgm:spPr/>
    </dgm:pt>
    <dgm:pt modelId="{20AA15A4-DB07-5441-8C01-BCC0CE84CB01}" type="pres">
      <dgm:prSet presAssocID="{742EF5FE-C587-47EE-8C9E-170EBDBE1C3D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F15474DE-C50F-CE4C-9165-0544842BE111}" type="pres">
      <dgm:prSet presAssocID="{742EF5FE-C587-47EE-8C9E-170EBDBE1C3D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48ECD316-3A40-AB4E-8B2C-60DBF8F7A0BB}" type="presOf" srcId="{FF3B667C-3DC3-4BEC-9D0E-4340E9BB3334}" destId="{ACDE66FF-3B60-0647-AEBD-01FF8945B083}" srcOrd="0" destOrd="0" presId="urn:microsoft.com/office/officeart/2005/8/layout/vList2"/>
    <dgm:cxn modelId="{8D64F025-9940-4512-89AB-2A100019436A}" srcId="{742EF5FE-C587-47EE-8C9E-170EBDBE1C3D}" destId="{D15EEF56-15E3-48BF-9B55-3F020EDF26F6}" srcOrd="4" destOrd="0" parTransId="{06241526-7AC8-4960-9275-441ADD260883}" sibTransId="{92336AD1-D5B4-4A4A-85AB-06B015AA0FDB}"/>
    <dgm:cxn modelId="{9BFA7B3E-0574-DA44-8B95-088D84FCB07F}" type="presOf" srcId="{C8D7A884-9319-4270-BBFD-B26F541CCE1B}" destId="{F15474DE-C50F-CE4C-9165-0544842BE111}" srcOrd="0" destOrd="0" presId="urn:microsoft.com/office/officeart/2005/8/layout/vList2"/>
    <dgm:cxn modelId="{7D56BD53-FF70-424F-A956-BF143398FE7C}" srcId="{FF3B667C-3DC3-4BEC-9D0E-4340E9BB3334}" destId="{742EF5FE-C587-47EE-8C9E-170EBDBE1C3D}" srcOrd="0" destOrd="0" parTransId="{24B32FD2-E97F-4EA9-9E92-4DB289D72C2E}" sibTransId="{58C48F20-69E8-4BCC-94AA-A01DFA613221}"/>
    <dgm:cxn modelId="{6A94D157-71CD-9341-81AF-ACF3C46B88E0}" type="presOf" srcId="{FD2B36EA-1CAC-4FC1-AB31-11982C02DAB5}" destId="{F15474DE-C50F-CE4C-9165-0544842BE111}" srcOrd="0" destOrd="1" presId="urn:microsoft.com/office/officeart/2005/8/layout/vList2"/>
    <dgm:cxn modelId="{833EBDA7-7692-4C6D-A2CF-2A5A343C4373}" srcId="{742EF5FE-C587-47EE-8C9E-170EBDBE1C3D}" destId="{1CA9D791-3A13-4AE7-B5B6-2A6DE81C9D83}" srcOrd="3" destOrd="0" parTransId="{9FF03CB6-C3DB-4C3A-BBF2-35BEE42DFD84}" sibTransId="{D64E0EA3-7E75-4728-8197-8CCF9223CAE9}"/>
    <dgm:cxn modelId="{F00FF2A8-06AD-40B0-8F1D-F1099E6B122E}" srcId="{742EF5FE-C587-47EE-8C9E-170EBDBE1C3D}" destId="{C8D7A884-9319-4270-BBFD-B26F541CCE1B}" srcOrd="0" destOrd="0" parTransId="{957D96EF-B428-4A8C-9FF0-B74A5059212F}" sibTransId="{38DE1F67-D86B-499A-988A-93B5EDAB15AB}"/>
    <dgm:cxn modelId="{815F72A9-97D6-F241-A0CA-09DE137F7F5A}" type="presOf" srcId="{D15EEF56-15E3-48BF-9B55-3F020EDF26F6}" destId="{F15474DE-C50F-CE4C-9165-0544842BE111}" srcOrd="0" destOrd="4" presId="urn:microsoft.com/office/officeart/2005/8/layout/vList2"/>
    <dgm:cxn modelId="{01F147C1-FE8C-42C2-AFBB-82F54C3E0810}" srcId="{742EF5FE-C587-47EE-8C9E-170EBDBE1C3D}" destId="{FD2B36EA-1CAC-4FC1-AB31-11982C02DAB5}" srcOrd="1" destOrd="0" parTransId="{B63849F2-D76B-48ED-BAE4-C27105B29599}" sibTransId="{62737EEE-5C98-4647-85AA-8CDFFB7EE923}"/>
    <dgm:cxn modelId="{00E615C5-877E-514F-B439-C0B430FE07A6}" type="presOf" srcId="{9DF7120D-D642-45D1-92B9-5C2AB131991F}" destId="{F15474DE-C50F-CE4C-9165-0544842BE111}" srcOrd="0" destOrd="2" presId="urn:microsoft.com/office/officeart/2005/8/layout/vList2"/>
    <dgm:cxn modelId="{754460D2-A49C-4A70-A8EF-AF7642592A87}" srcId="{742EF5FE-C587-47EE-8C9E-170EBDBE1C3D}" destId="{9DF7120D-D642-45D1-92B9-5C2AB131991F}" srcOrd="2" destOrd="0" parTransId="{2EF1981F-40E0-48DA-9CF5-D3FC036C03CE}" sibTransId="{6D00CE7E-1C62-46E5-A14F-72118366C7E0}"/>
    <dgm:cxn modelId="{3EAE50E4-37DE-CA4D-B51C-C2C9581EE275}" type="presOf" srcId="{742EF5FE-C587-47EE-8C9E-170EBDBE1C3D}" destId="{20AA15A4-DB07-5441-8C01-BCC0CE84CB01}" srcOrd="0" destOrd="0" presId="urn:microsoft.com/office/officeart/2005/8/layout/vList2"/>
    <dgm:cxn modelId="{75AC0AEF-7A9B-C541-9D0E-592FEA1ECDC4}" type="presOf" srcId="{1CA9D791-3A13-4AE7-B5B6-2A6DE81C9D83}" destId="{F15474DE-C50F-CE4C-9165-0544842BE111}" srcOrd="0" destOrd="3" presId="urn:microsoft.com/office/officeart/2005/8/layout/vList2"/>
    <dgm:cxn modelId="{DC2FE005-E780-384A-82A5-EDA34E6CC801}" type="presParOf" srcId="{ACDE66FF-3B60-0647-AEBD-01FF8945B083}" destId="{20AA15A4-DB07-5441-8C01-BCC0CE84CB01}" srcOrd="0" destOrd="0" presId="urn:microsoft.com/office/officeart/2005/8/layout/vList2"/>
    <dgm:cxn modelId="{7FED4692-3836-F54D-924F-77BE4E0122DD}" type="presParOf" srcId="{ACDE66FF-3B60-0647-AEBD-01FF8945B083}" destId="{F15474DE-C50F-CE4C-9165-0544842BE11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004C061-A582-4F76-B843-CD2BAF2CAB9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48DE1D1-9451-4964-BA5C-8C03DBE7BF8A}">
      <dgm:prSet/>
      <dgm:spPr/>
      <dgm:t>
        <a:bodyPr/>
        <a:lstStyle/>
        <a:p>
          <a:r>
            <a:rPr lang="lt-LT" noProof="0" dirty="0"/>
            <a:t>𝒚 = 𝒃</a:t>
          </a:r>
          <a:r>
            <a:rPr lang="lt-LT" baseline="-25000" noProof="0" dirty="0"/>
            <a:t>𝟎</a:t>
          </a:r>
          <a:r>
            <a:rPr lang="lt-LT" noProof="0" dirty="0"/>
            <a:t> + 𝒃</a:t>
          </a:r>
          <a:r>
            <a:rPr lang="lt-LT" baseline="-25000" noProof="0" dirty="0"/>
            <a:t>𝟏</a:t>
          </a:r>
          <a:r>
            <a:rPr lang="lt-LT" noProof="0" dirty="0"/>
            <a:t>𝒙</a:t>
          </a:r>
          <a:r>
            <a:rPr lang="lt-LT" baseline="-25000" noProof="0" dirty="0"/>
            <a:t>𝟏</a:t>
          </a:r>
          <a:r>
            <a:rPr lang="lt-LT" noProof="0" dirty="0"/>
            <a:t> + … + 𝒃</a:t>
          </a:r>
          <a:r>
            <a:rPr lang="lt-LT" baseline="-25000" noProof="0" dirty="0"/>
            <a:t>𝒏</a:t>
          </a:r>
          <a:r>
            <a:rPr lang="lt-LT" noProof="0" dirty="0"/>
            <a:t>𝒙</a:t>
          </a:r>
          <a:r>
            <a:rPr lang="lt-LT" baseline="-25000" noProof="0" dirty="0"/>
            <a:t>𝒏</a:t>
          </a:r>
          <a:endParaRPr lang="lt-LT" noProof="0" dirty="0"/>
        </a:p>
      </dgm:t>
    </dgm:pt>
    <dgm:pt modelId="{0E06BB2A-EB9E-468F-B24E-0AA6499E3238}" type="parTrans" cxnId="{6C666982-4096-4EB5-A330-FFE5071FDC93}">
      <dgm:prSet/>
      <dgm:spPr/>
      <dgm:t>
        <a:bodyPr/>
        <a:lstStyle/>
        <a:p>
          <a:endParaRPr lang="en-US"/>
        </a:p>
      </dgm:t>
    </dgm:pt>
    <dgm:pt modelId="{3B80558D-707B-46E0-9602-A87C7195F83B}" type="sibTrans" cxnId="{6C666982-4096-4EB5-A330-FFE5071FDC93}">
      <dgm:prSet/>
      <dgm:spPr/>
      <dgm:t>
        <a:bodyPr/>
        <a:lstStyle/>
        <a:p>
          <a:endParaRPr lang="en-US"/>
        </a:p>
      </dgm:t>
    </dgm:pt>
    <dgm:pt modelId="{278E368B-6704-448B-9B69-7999134CA2CF}">
      <dgm:prSet/>
      <dgm:spPr/>
      <dgm:t>
        <a:bodyPr/>
        <a:lstStyle/>
        <a:p>
          <a:r>
            <a:rPr lang="lt-LT" noProof="0" dirty="0"/>
            <a:t>Įverčiai 𝑏</a:t>
          </a:r>
          <a:r>
            <a:rPr lang="lt-LT" baseline="-25000" noProof="0" dirty="0"/>
            <a:t>0</a:t>
          </a:r>
          <a:r>
            <a:rPr lang="lt-LT" noProof="0" dirty="0"/>
            <a:t>, 𝑏</a:t>
          </a:r>
          <a:r>
            <a:rPr lang="lt-LT" baseline="-25000" noProof="0" dirty="0"/>
            <a:t>1</a:t>
          </a:r>
          <a:r>
            <a:rPr lang="lt-LT" noProof="0" dirty="0"/>
            <a:t>, …  , 𝑏</a:t>
          </a:r>
          <a:r>
            <a:rPr lang="lt-LT" baseline="-25000" noProof="0" dirty="0"/>
            <a:t>𝑛</a:t>
          </a:r>
          <a:r>
            <a:rPr lang="lt-LT" noProof="0" dirty="0"/>
            <a:t> gaunami panaudojus imties duomenis.</a:t>
          </a:r>
        </a:p>
      </dgm:t>
    </dgm:pt>
    <dgm:pt modelId="{F42709F8-6475-44C8-8B8D-C75678B3FE56}" type="parTrans" cxnId="{927421D3-C982-4C01-A9C1-AA8DB414F9F5}">
      <dgm:prSet/>
      <dgm:spPr/>
      <dgm:t>
        <a:bodyPr/>
        <a:lstStyle/>
        <a:p>
          <a:endParaRPr lang="en-US"/>
        </a:p>
      </dgm:t>
    </dgm:pt>
    <dgm:pt modelId="{AEEC7AEE-F692-4B18-8545-68060B492BF0}" type="sibTrans" cxnId="{927421D3-C982-4C01-A9C1-AA8DB414F9F5}">
      <dgm:prSet/>
      <dgm:spPr/>
      <dgm:t>
        <a:bodyPr/>
        <a:lstStyle/>
        <a:p>
          <a:endParaRPr lang="en-US"/>
        </a:p>
      </dgm:t>
    </dgm:pt>
    <dgm:pt modelId="{42CE00BF-CA18-4076-9852-02EFD6940D6A}">
      <dgm:prSet/>
      <dgm:spPr/>
      <dgm:t>
        <a:bodyPr/>
        <a:lstStyle/>
        <a:p>
          <a:r>
            <a:rPr lang="lt-LT" noProof="0" dirty="0"/>
            <a:t>Jei 𝑏</a:t>
          </a:r>
          <a:r>
            <a:rPr lang="lt-LT" baseline="-25000" noProof="0" dirty="0"/>
            <a:t>1</a:t>
          </a:r>
          <a:r>
            <a:rPr lang="lt-LT" noProof="0" dirty="0"/>
            <a:t> &gt; 0, tai x</a:t>
          </a:r>
          <a:r>
            <a:rPr lang="lt-LT" baseline="-25000" noProof="0" dirty="0"/>
            <a:t>1</a:t>
          </a:r>
          <a:r>
            <a:rPr lang="lt-LT" noProof="0" dirty="0"/>
            <a:t> didėjant, y didėja.</a:t>
          </a:r>
        </a:p>
      </dgm:t>
    </dgm:pt>
    <dgm:pt modelId="{8BDE48D7-1D54-4129-BD11-6106A681E71C}" type="parTrans" cxnId="{2053E3B6-B400-41FC-AE0C-BC50A883E573}">
      <dgm:prSet/>
      <dgm:spPr/>
      <dgm:t>
        <a:bodyPr/>
        <a:lstStyle/>
        <a:p>
          <a:endParaRPr lang="en-US"/>
        </a:p>
      </dgm:t>
    </dgm:pt>
    <dgm:pt modelId="{DDFFAF21-ABFE-4E64-A995-7916DF539E15}" type="sibTrans" cxnId="{2053E3B6-B400-41FC-AE0C-BC50A883E573}">
      <dgm:prSet/>
      <dgm:spPr/>
      <dgm:t>
        <a:bodyPr/>
        <a:lstStyle/>
        <a:p>
          <a:endParaRPr lang="en-US"/>
        </a:p>
      </dgm:t>
    </dgm:pt>
    <dgm:pt modelId="{A8FF949E-D4E6-44D1-90EB-CD026E737A91}">
      <dgm:prSet/>
      <dgm:spPr/>
      <dgm:t>
        <a:bodyPr/>
        <a:lstStyle/>
        <a:p>
          <a:r>
            <a:rPr lang="lt-LT" noProof="0" dirty="0"/>
            <a:t>Jei 𝑏</a:t>
          </a:r>
          <a:r>
            <a:rPr lang="lt-LT" baseline="-25000" noProof="0" dirty="0"/>
            <a:t>1</a:t>
          </a:r>
          <a:r>
            <a:rPr lang="lt-LT" noProof="0" dirty="0"/>
            <a:t> &lt; 0, tai x</a:t>
          </a:r>
          <a:r>
            <a:rPr lang="lt-LT" baseline="-25000" noProof="0" dirty="0"/>
            <a:t>1</a:t>
          </a:r>
          <a:r>
            <a:rPr lang="lt-LT" noProof="0" dirty="0"/>
            <a:t> didėjant, y mažėja.</a:t>
          </a:r>
        </a:p>
      </dgm:t>
    </dgm:pt>
    <dgm:pt modelId="{109F67B5-57BB-4AF2-AEA1-CBE78B16C5C2}" type="parTrans" cxnId="{09EE1955-CEB3-49D6-8A24-94F19CF70A18}">
      <dgm:prSet/>
      <dgm:spPr/>
      <dgm:t>
        <a:bodyPr/>
        <a:lstStyle/>
        <a:p>
          <a:endParaRPr lang="en-US"/>
        </a:p>
      </dgm:t>
    </dgm:pt>
    <dgm:pt modelId="{C6E29EB7-70D2-409B-9D75-0223E083D901}" type="sibTrans" cxnId="{09EE1955-CEB3-49D6-8A24-94F19CF70A18}">
      <dgm:prSet/>
      <dgm:spPr/>
      <dgm:t>
        <a:bodyPr/>
        <a:lstStyle/>
        <a:p>
          <a:endParaRPr lang="en-US"/>
        </a:p>
      </dgm:t>
    </dgm:pt>
    <dgm:pt modelId="{0ED1AFC6-FCB3-524C-83E6-A31BDB590439}" type="pres">
      <dgm:prSet presAssocID="{B004C061-A582-4F76-B843-CD2BAF2CAB98}" presName="linear" presStyleCnt="0">
        <dgm:presLayoutVars>
          <dgm:animLvl val="lvl"/>
          <dgm:resizeHandles val="exact"/>
        </dgm:presLayoutVars>
      </dgm:prSet>
      <dgm:spPr/>
    </dgm:pt>
    <dgm:pt modelId="{2AEC0DC2-95C5-7640-BDE8-6B383D9838F2}" type="pres">
      <dgm:prSet presAssocID="{F48DE1D1-9451-4964-BA5C-8C03DBE7BF8A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481E37D3-09AC-C04B-975E-3522E537174C}" type="pres">
      <dgm:prSet presAssocID="{F48DE1D1-9451-4964-BA5C-8C03DBE7BF8A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52581B01-CC1E-BA46-B940-3EB2CC4B0A2E}" type="presOf" srcId="{42CE00BF-CA18-4076-9852-02EFD6940D6A}" destId="{481E37D3-09AC-C04B-975E-3522E537174C}" srcOrd="0" destOrd="1" presId="urn:microsoft.com/office/officeart/2005/8/layout/vList2"/>
    <dgm:cxn modelId="{1EFFFE1E-2897-8C45-8B1D-DFFC5B4CEAFF}" type="presOf" srcId="{A8FF949E-D4E6-44D1-90EB-CD026E737A91}" destId="{481E37D3-09AC-C04B-975E-3522E537174C}" srcOrd="0" destOrd="2" presId="urn:microsoft.com/office/officeart/2005/8/layout/vList2"/>
    <dgm:cxn modelId="{37AEEC2C-0455-BB44-8D6C-B91C2E21492D}" type="presOf" srcId="{B004C061-A582-4F76-B843-CD2BAF2CAB98}" destId="{0ED1AFC6-FCB3-524C-83E6-A31BDB590439}" srcOrd="0" destOrd="0" presId="urn:microsoft.com/office/officeart/2005/8/layout/vList2"/>
    <dgm:cxn modelId="{09EE1955-CEB3-49D6-8A24-94F19CF70A18}" srcId="{F48DE1D1-9451-4964-BA5C-8C03DBE7BF8A}" destId="{A8FF949E-D4E6-44D1-90EB-CD026E737A91}" srcOrd="2" destOrd="0" parTransId="{109F67B5-57BB-4AF2-AEA1-CBE78B16C5C2}" sibTransId="{C6E29EB7-70D2-409B-9D75-0223E083D901}"/>
    <dgm:cxn modelId="{82319F65-E72A-4349-9AF1-13D3EADAF1B7}" type="presOf" srcId="{F48DE1D1-9451-4964-BA5C-8C03DBE7BF8A}" destId="{2AEC0DC2-95C5-7640-BDE8-6B383D9838F2}" srcOrd="0" destOrd="0" presId="urn:microsoft.com/office/officeart/2005/8/layout/vList2"/>
    <dgm:cxn modelId="{6C666982-4096-4EB5-A330-FFE5071FDC93}" srcId="{B004C061-A582-4F76-B843-CD2BAF2CAB98}" destId="{F48DE1D1-9451-4964-BA5C-8C03DBE7BF8A}" srcOrd="0" destOrd="0" parTransId="{0E06BB2A-EB9E-468F-B24E-0AA6499E3238}" sibTransId="{3B80558D-707B-46E0-9602-A87C7195F83B}"/>
    <dgm:cxn modelId="{5904CF88-7BA5-9B44-9D70-2B2BF8EC485A}" type="presOf" srcId="{278E368B-6704-448B-9B69-7999134CA2CF}" destId="{481E37D3-09AC-C04B-975E-3522E537174C}" srcOrd="0" destOrd="0" presId="urn:microsoft.com/office/officeart/2005/8/layout/vList2"/>
    <dgm:cxn modelId="{2053E3B6-B400-41FC-AE0C-BC50A883E573}" srcId="{F48DE1D1-9451-4964-BA5C-8C03DBE7BF8A}" destId="{42CE00BF-CA18-4076-9852-02EFD6940D6A}" srcOrd="1" destOrd="0" parTransId="{8BDE48D7-1D54-4129-BD11-6106A681E71C}" sibTransId="{DDFFAF21-ABFE-4E64-A995-7916DF539E15}"/>
    <dgm:cxn modelId="{927421D3-C982-4C01-A9C1-AA8DB414F9F5}" srcId="{F48DE1D1-9451-4964-BA5C-8C03DBE7BF8A}" destId="{278E368B-6704-448B-9B69-7999134CA2CF}" srcOrd="0" destOrd="0" parTransId="{F42709F8-6475-44C8-8B8D-C75678B3FE56}" sibTransId="{AEEC7AEE-F692-4B18-8545-68060B492BF0}"/>
    <dgm:cxn modelId="{5B1798D6-F6EF-2F49-A1B7-D4D01AF66D8C}" type="presParOf" srcId="{0ED1AFC6-FCB3-524C-83E6-A31BDB590439}" destId="{2AEC0DC2-95C5-7640-BDE8-6B383D9838F2}" srcOrd="0" destOrd="0" presId="urn:microsoft.com/office/officeart/2005/8/layout/vList2"/>
    <dgm:cxn modelId="{0945737F-FB48-094B-B1AA-F63D87621B05}" type="presParOf" srcId="{0ED1AFC6-FCB3-524C-83E6-A31BDB590439}" destId="{481E37D3-09AC-C04B-975E-3522E537174C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004C061-A582-4F76-B843-CD2BAF2CAB9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8DE1D1-9451-4964-BA5C-8C03DBE7BF8A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lt-LT" noProof="0" dirty="0">
              <a:solidFill>
                <a:schemeClr val="tx1"/>
              </a:solidFill>
              <a:ea typeface="Verdana"/>
            </a:rPr>
            <a:t>Nustatant 𝑏 reikšmes, </a:t>
          </a:r>
          <a:r>
            <a:rPr lang="lt-LT" b="1" noProof="0" dirty="0">
              <a:solidFill>
                <a:schemeClr val="tx1"/>
              </a:solidFill>
              <a:ea typeface="Verdana"/>
            </a:rPr>
            <a:t>modelis parenka jas taip, kad modelio paklaidos būtų kuo mažesnės</a:t>
          </a:r>
          <a:r>
            <a:rPr lang="lt-LT" noProof="0" dirty="0">
              <a:solidFill>
                <a:schemeClr val="tx1"/>
              </a:solidFill>
              <a:ea typeface="Verdana"/>
            </a:rPr>
            <a:t>. Modelį vertinant pagal paklaidų kvadratą, paklaidoms skaičiuoti naudojama ši formulė:</a:t>
          </a:r>
          <a:endParaRPr lang="lt-LT" noProof="0" dirty="0"/>
        </a:p>
      </dgm:t>
    </dgm:pt>
    <dgm:pt modelId="{0E06BB2A-EB9E-468F-B24E-0AA6499E3238}" type="parTrans" cxnId="{6C666982-4096-4EB5-A330-FFE5071FDC93}">
      <dgm:prSet/>
      <dgm:spPr/>
      <dgm:t>
        <a:bodyPr/>
        <a:lstStyle/>
        <a:p>
          <a:endParaRPr lang="en-US"/>
        </a:p>
      </dgm:t>
    </dgm:pt>
    <dgm:pt modelId="{3B80558D-707B-46E0-9602-A87C7195F83B}" type="sibTrans" cxnId="{6C666982-4096-4EB5-A330-FFE5071FDC93}">
      <dgm:prSet/>
      <dgm:spPr/>
      <dgm:t>
        <a:bodyPr/>
        <a:lstStyle/>
        <a:p>
          <a:endParaRPr lang="en-US"/>
        </a:p>
      </dgm:t>
    </dgm:pt>
    <dgm:pt modelId="{278E368B-6704-448B-9B69-7999134CA2CF}">
      <dgm:prSet/>
      <dgm:spPr/>
      <dgm:t>
        <a:bodyPr/>
        <a:lstStyle/>
        <a:p>
          <a:endParaRPr lang="lt-LT" noProof="0" dirty="0"/>
        </a:p>
      </dgm:t>
    </dgm:pt>
    <dgm:pt modelId="{F42709F8-6475-44C8-8B8D-C75678B3FE56}" type="parTrans" cxnId="{927421D3-C982-4C01-A9C1-AA8DB414F9F5}">
      <dgm:prSet/>
      <dgm:spPr/>
      <dgm:t>
        <a:bodyPr/>
        <a:lstStyle/>
        <a:p>
          <a:endParaRPr lang="en-US"/>
        </a:p>
      </dgm:t>
    </dgm:pt>
    <dgm:pt modelId="{AEEC7AEE-F692-4B18-8545-68060B492BF0}" type="sibTrans" cxnId="{927421D3-C982-4C01-A9C1-AA8DB414F9F5}">
      <dgm:prSet/>
      <dgm:spPr/>
      <dgm:t>
        <a:bodyPr/>
        <a:lstStyle/>
        <a:p>
          <a:endParaRPr lang="en-US"/>
        </a:p>
      </dgm:t>
    </dgm:pt>
    <dgm:pt modelId="{0ED1AFC6-FCB3-524C-83E6-A31BDB590439}" type="pres">
      <dgm:prSet presAssocID="{B004C061-A582-4F76-B843-CD2BAF2CAB98}" presName="linear" presStyleCnt="0">
        <dgm:presLayoutVars>
          <dgm:animLvl val="lvl"/>
          <dgm:resizeHandles val="exact"/>
        </dgm:presLayoutVars>
      </dgm:prSet>
      <dgm:spPr/>
    </dgm:pt>
    <dgm:pt modelId="{2AEC0DC2-95C5-7640-BDE8-6B383D9838F2}" type="pres">
      <dgm:prSet presAssocID="{F48DE1D1-9451-4964-BA5C-8C03DBE7BF8A}" presName="parentText" presStyleLbl="node1" presStyleIdx="0" presStyleCnt="1" custLinFactY="2315" custLinFactNeighborX="-1149" custLinFactNeighborY="100000">
        <dgm:presLayoutVars>
          <dgm:chMax val="0"/>
          <dgm:bulletEnabled val="1"/>
        </dgm:presLayoutVars>
      </dgm:prSet>
      <dgm:spPr/>
    </dgm:pt>
    <dgm:pt modelId="{481E37D3-09AC-C04B-975E-3522E537174C}" type="pres">
      <dgm:prSet presAssocID="{F48DE1D1-9451-4964-BA5C-8C03DBE7BF8A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7AEEC2C-0455-BB44-8D6C-B91C2E21492D}" type="presOf" srcId="{B004C061-A582-4F76-B843-CD2BAF2CAB98}" destId="{0ED1AFC6-FCB3-524C-83E6-A31BDB590439}" srcOrd="0" destOrd="0" presId="urn:microsoft.com/office/officeart/2005/8/layout/vList2"/>
    <dgm:cxn modelId="{82319F65-E72A-4349-9AF1-13D3EADAF1B7}" type="presOf" srcId="{F48DE1D1-9451-4964-BA5C-8C03DBE7BF8A}" destId="{2AEC0DC2-95C5-7640-BDE8-6B383D9838F2}" srcOrd="0" destOrd="0" presId="urn:microsoft.com/office/officeart/2005/8/layout/vList2"/>
    <dgm:cxn modelId="{6C666982-4096-4EB5-A330-FFE5071FDC93}" srcId="{B004C061-A582-4F76-B843-CD2BAF2CAB98}" destId="{F48DE1D1-9451-4964-BA5C-8C03DBE7BF8A}" srcOrd="0" destOrd="0" parTransId="{0E06BB2A-EB9E-468F-B24E-0AA6499E3238}" sibTransId="{3B80558D-707B-46E0-9602-A87C7195F83B}"/>
    <dgm:cxn modelId="{5904CF88-7BA5-9B44-9D70-2B2BF8EC485A}" type="presOf" srcId="{278E368B-6704-448B-9B69-7999134CA2CF}" destId="{481E37D3-09AC-C04B-975E-3522E537174C}" srcOrd="0" destOrd="0" presId="urn:microsoft.com/office/officeart/2005/8/layout/vList2"/>
    <dgm:cxn modelId="{927421D3-C982-4C01-A9C1-AA8DB414F9F5}" srcId="{F48DE1D1-9451-4964-BA5C-8C03DBE7BF8A}" destId="{278E368B-6704-448B-9B69-7999134CA2CF}" srcOrd="0" destOrd="0" parTransId="{F42709F8-6475-44C8-8B8D-C75678B3FE56}" sibTransId="{AEEC7AEE-F692-4B18-8545-68060B492BF0}"/>
    <dgm:cxn modelId="{5B1798D6-F6EF-2F49-A1B7-D4D01AF66D8C}" type="presParOf" srcId="{0ED1AFC6-FCB3-524C-83E6-A31BDB590439}" destId="{2AEC0DC2-95C5-7640-BDE8-6B383D9838F2}" srcOrd="0" destOrd="0" presId="urn:microsoft.com/office/officeart/2005/8/layout/vList2"/>
    <dgm:cxn modelId="{0945737F-FB48-094B-B1AA-F63D87621B05}" type="presParOf" srcId="{0ED1AFC6-FCB3-524C-83E6-A31BDB590439}" destId="{481E37D3-09AC-C04B-975E-3522E537174C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F20F547-49AA-4F80-AEAD-56CB6E40B1FB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FA1570A-CF85-47B5-A122-7B2A78E1646E}">
      <dgm:prSet/>
      <dgm:spPr/>
      <dgm:t>
        <a:bodyPr/>
        <a:lstStyle/>
        <a:p>
          <a:r>
            <a:rPr lang="lt-LT" noProof="0" dirty="0"/>
            <a:t>𝒂𝒕𝒍𝒚𝒈𝒊𝒏𝒊𝒎𝒂𝒔 = 𝒃</a:t>
          </a:r>
          <a:r>
            <a:rPr lang="lt-LT" baseline="-25000" noProof="0" dirty="0"/>
            <a:t>𝟎</a:t>
          </a:r>
          <a:r>
            <a:rPr lang="lt-LT" noProof="0" dirty="0"/>
            <a:t> + 𝒃</a:t>
          </a:r>
          <a:r>
            <a:rPr lang="lt-LT" baseline="-25000" noProof="0" dirty="0"/>
            <a:t>𝟏</a:t>
          </a:r>
          <a:r>
            <a:rPr lang="lt-LT" noProof="0" dirty="0"/>
            <a:t> ∙ 𝒑𝒂𝒕𝒊𝒓𝒕𝒊𝒔</a:t>
          </a:r>
        </a:p>
      </dgm:t>
    </dgm:pt>
    <dgm:pt modelId="{CD495CD5-8479-432C-9FCA-3B5BDF6CA108}" type="parTrans" cxnId="{C8B41792-46CD-4362-80E9-0FC411BEEE7D}">
      <dgm:prSet/>
      <dgm:spPr/>
      <dgm:t>
        <a:bodyPr/>
        <a:lstStyle/>
        <a:p>
          <a:endParaRPr lang="en-US"/>
        </a:p>
      </dgm:t>
    </dgm:pt>
    <dgm:pt modelId="{E224796F-DEE9-45DF-8A94-27164EA5CAD7}" type="sibTrans" cxnId="{C8B41792-46CD-4362-80E9-0FC411BEEE7D}">
      <dgm:prSet/>
      <dgm:spPr/>
      <dgm:t>
        <a:bodyPr/>
        <a:lstStyle/>
        <a:p>
          <a:endParaRPr lang="lt-LT" noProof="0" dirty="0"/>
        </a:p>
      </dgm:t>
    </dgm:pt>
    <dgm:pt modelId="{F2240CE5-4106-4883-BD58-5C8128B78F2F}">
      <dgm:prSet/>
      <dgm:spPr/>
      <dgm:t>
        <a:bodyPr/>
        <a:lstStyle/>
        <a:p>
          <a:r>
            <a:rPr lang="lt-LT" noProof="0" dirty="0"/>
            <a:t>𝑏</a:t>
          </a:r>
          <a:r>
            <a:rPr lang="lt-LT" baseline="-25000" noProof="0" dirty="0"/>
            <a:t>0 </a:t>
          </a:r>
          <a:r>
            <a:rPr lang="lt-LT" noProof="0" dirty="0"/>
            <a:t>– nurodo koks yra atlyginimas, kai darbuotojas neturi patirties (patirtis = 0).</a:t>
          </a:r>
        </a:p>
      </dgm:t>
    </dgm:pt>
    <dgm:pt modelId="{F27DEF4A-1B23-4909-A378-9FF44D7CCA57}" type="parTrans" cxnId="{3E2C3129-A006-45D2-A4F9-85E24D438D3A}">
      <dgm:prSet/>
      <dgm:spPr/>
      <dgm:t>
        <a:bodyPr/>
        <a:lstStyle/>
        <a:p>
          <a:endParaRPr lang="en-US"/>
        </a:p>
      </dgm:t>
    </dgm:pt>
    <dgm:pt modelId="{0E187B37-4BEB-4F71-9B72-F12BDE9BF91B}" type="sibTrans" cxnId="{3E2C3129-A006-45D2-A4F9-85E24D438D3A}">
      <dgm:prSet/>
      <dgm:spPr/>
      <dgm:t>
        <a:bodyPr/>
        <a:lstStyle/>
        <a:p>
          <a:endParaRPr lang="en-US"/>
        </a:p>
      </dgm:t>
    </dgm:pt>
    <dgm:pt modelId="{EB897BB6-B002-4A21-B3F8-66DCD532816B}">
      <dgm:prSet/>
      <dgm:spPr/>
      <dgm:t>
        <a:bodyPr/>
        <a:lstStyle/>
        <a:p>
          <a:r>
            <a:rPr lang="lt-LT" noProof="0" dirty="0"/>
            <a:t>𝑏</a:t>
          </a:r>
          <a:r>
            <a:rPr lang="lt-LT" baseline="-25000" noProof="0" dirty="0"/>
            <a:t>1</a:t>
          </a:r>
          <a:r>
            <a:rPr lang="lt-LT" noProof="0" dirty="0"/>
            <a:t> – regresijos tiesės </a:t>
          </a:r>
          <a:r>
            <a:rPr lang="lt-LT" noProof="0" dirty="0" err="1"/>
            <a:t>nuolygis</a:t>
          </a:r>
          <a:r>
            <a:rPr lang="lt-LT" noProof="0" dirty="0"/>
            <a:t> (angl. </a:t>
          </a:r>
          <a:r>
            <a:rPr lang="lt-LT" i="1" noProof="0" dirty="0"/>
            <a:t>slope</a:t>
          </a:r>
          <a:r>
            <a:rPr lang="lt-LT" noProof="0" dirty="0"/>
            <a:t>).</a:t>
          </a:r>
        </a:p>
      </dgm:t>
    </dgm:pt>
    <dgm:pt modelId="{10B8F185-BA96-4FE5-8F6A-A102BACB2A1A}" type="parTrans" cxnId="{6C2A5A78-F6EB-4270-A171-2613D802383A}">
      <dgm:prSet/>
      <dgm:spPr/>
      <dgm:t>
        <a:bodyPr/>
        <a:lstStyle/>
        <a:p>
          <a:endParaRPr lang="en-US"/>
        </a:p>
      </dgm:t>
    </dgm:pt>
    <dgm:pt modelId="{1A33CBE1-47F8-469F-BEF2-4BF06448EC71}" type="sibTrans" cxnId="{6C2A5A78-F6EB-4270-A171-2613D802383A}">
      <dgm:prSet/>
      <dgm:spPr/>
      <dgm:t>
        <a:bodyPr/>
        <a:lstStyle/>
        <a:p>
          <a:endParaRPr lang="en-US"/>
        </a:p>
      </dgm:t>
    </dgm:pt>
    <dgm:pt modelId="{E6BDE3A4-E5DA-4F8E-A536-F2188CF761E5}">
      <dgm:prSet/>
      <dgm:spPr/>
      <dgm:t>
        <a:bodyPr/>
        <a:lstStyle/>
        <a:p>
          <a:r>
            <a:rPr lang="lt-LT" noProof="0" dirty="0"/>
            <a:t>Koeficientas 𝑏</a:t>
          </a:r>
          <a:r>
            <a:rPr lang="lt-LT" baseline="-25000" noProof="0" dirty="0"/>
            <a:t>1</a:t>
          </a:r>
          <a:r>
            <a:rPr lang="lt-LT" noProof="0" dirty="0"/>
            <a:t> parodo, kiek pasikeis </a:t>
          </a:r>
          <a:r>
            <a:rPr lang="lt-LT" i="1" noProof="0" dirty="0"/>
            <a:t>Y </a:t>
          </a:r>
          <a:r>
            <a:rPr lang="lt-LT" noProof="0" dirty="0"/>
            <a:t>reikšmė, vienetu padidinus </a:t>
          </a:r>
          <a:r>
            <a:rPr lang="lt-LT" i="1" noProof="0" dirty="0"/>
            <a:t>X </a:t>
          </a:r>
          <a:r>
            <a:rPr lang="lt-LT" noProof="0" dirty="0"/>
            <a:t>ir fiksavus visų kitų regresorių reikšmes.</a:t>
          </a:r>
        </a:p>
      </dgm:t>
    </dgm:pt>
    <dgm:pt modelId="{B0E67DAF-7175-4C21-A5F9-C118C277EE29}" type="parTrans" cxnId="{197B732F-27E2-4989-8389-17A320FE5ED2}">
      <dgm:prSet/>
      <dgm:spPr/>
      <dgm:t>
        <a:bodyPr/>
        <a:lstStyle/>
        <a:p>
          <a:endParaRPr lang="en-US"/>
        </a:p>
      </dgm:t>
    </dgm:pt>
    <dgm:pt modelId="{44315D41-74BA-41C1-8F50-E2FFD89A1130}" type="sibTrans" cxnId="{197B732F-27E2-4989-8389-17A320FE5ED2}">
      <dgm:prSet/>
      <dgm:spPr/>
      <dgm:t>
        <a:bodyPr/>
        <a:lstStyle/>
        <a:p>
          <a:endParaRPr lang="en-US"/>
        </a:p>
      </dgm:t>
    </dgm:pt>
    <dgm:pt modelId="{16C0CE5F-7436-E746-A777-5B5C6E4F45A1}" type="pres">
      <dgm:prSet presAssocID="{3F20F547-49AA-4F80-AEAD-56CB6E40B1FB}" presName="outerComposite" presStyleCnt="0">
        <dgm:presLayoutVars>
          <dgm:chMax val="5"/>
          <dgm:dir/>
          <dgm:resizeHandles val="exact"/>
        </dgm:presLayoutVars>
      </dgm:prSet>
      <dgm:spPr/>
    </dgm:pt>
    <dgm:pt modelId="{F1B2A3B4-9DA2-2246-81D8-050CDA41540A}" type="pres">
      <dgm:prSet presAssocID="{3F20F547-49AA-4F80-AEAD-56CB6E40B1FB}" presName="dummyMaxCanvas" presStyleCnt="0">
        <dgm:presLayoutVars/>
      </dgm:prSet>
      <dgm:spPr/>
    </dgm:pt>
    <dgm:pt modelId="{FD3E3046-93A0-954E-A3D2-8B97F34B0906}" type="pres">
      <dgm:prSet presAssocID="{3F20F547-49AA-4F80-AEAD-56CB6E40B1FB}" presName="TwoNodes_1" presStyleLbl="node1" presStyleIdx="0" presStyleCnt="2">
        <dgm:presLayoutVars>
          <dgm:bulletEnabled val="1"/>
        </dgm:presLayoutVars>
      </dgm:prSet>
      <dgm:spPr/>
    </dgm:pt>
    <dgm:pt modelId="{EEE99CD9-3F21-EB4F-8A30-1A4E4445A77F}" type="pres">
      <dgm:prSet presAssocID="{3F20F547-49AA-4F80-AEAD-56CB6E40B1FB}" presName="TwoNodes_2" presStyleLbl="node1" presStyleIdx="1" presStyleCnt="2">
        <dgm:presLayoutVars>
          <dgm:bulletEnabled val="1"/>
        </dgm:presLayoutVars>
      </dgm:prSet>
      <dgm:spPr/>
    </dgm:pt>
    <dgm:pt modelId="{C869F532-E55B-C942-B70D-3DBFEFC6BFC0}" type="pres">
      <dgm:prSet presAssocID="{3F20F547-49AA-4F80-AEAD-56CB6E40B1FB}" presName="TwoConn_1-2" presStyleLbl="fgAccFollowNode1" presStyleIdx="0" presStyleCnt="1">
        <dgm:presLayoutVars>
          <dgm:bulletEnabled val="1"/>
        </dgm:presLayoutVars>
      </dgm:prSet>
      <dgm:spPr/>
    </dgm:pt>
    <dgm:pt modelId="{1D8C64D8-29E5-8B43-8A8F-26C1EDC4CEC8}" type="pres">
      <dgm:prSet presAssocID="{3F20F547-49AA-4F80-AEAD-56CB6E40B1FB}" presName="TwoNodes_1_text" presStyleLbl="node1" presStyleIdx="1" presStyleCnt="2">
        <dgm:presLayoutVars>
          <dgm:bulletEnabled val="1"/>
        </dgm:presLayoutVars>
      </dgm:prSet>
      <dgm:spPr/>
    </dgm:pt>
    <dgm:pt modelId="{2CFC7397-2323-CD43-9C32-9FF28162539D}" type="pres">
      <dgm:prSet presAssocID="{3F20F547-49AA-4F80-AEAD-56CB6E40B1FB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3E2C3129-A006-45D2-A4F9-85E24D438D3A}" srcId="{0FA1570A-CF85-47B5-A122-7B2A78E1646E}" destId="{F2240CE5-4106-4883-BD58-5C8128B78F2F}" srcOrd="0" destOrd="0" parTransId="{F27DEF4A-1B23-4909-A378-9FF44D7CCA57}" sibTransId="{0E187B37-4BEB-4F71-9B72-F12BDE9BF91B}"/>
    <dgm:cxn modelId="{197B732F-27E2-4989-8389-17A320FE5ED2}" srcId="{3F20F547-49AA-4F80-AEAD-56CB6E40B1FB}" destId="{E6BDE3A4-E5DA-4F8E-A536-F2188CF761E5}" srcOrd="1" destOrd="0" parTransId="{B0E67DAF-7175-4C21-A5F9-C118C277EE29}" sibTransId="{44315D41-74BA-41C1-8F50-E2FFD89A1130}"/>
    <dgm:cxn modelId="{FF8D1B35-BAB1-9A42-B0EC-DF711EF2AF63}" type="presOf" srcId="{EB897BB6-B002-4A21-B3F8-66DCD532816B}" destId="{FD3E3046-93A0-954E-A3D2-8B97F34B0906}" srcOrd="0" destOrd="2" presId="urn:microsoft.com/office/officeart/2005/8/layout/vProcess5"/>
    <dgm:cxn modelId="{060A6A6B-DDAB-BA42-80C8-D819C5F9D868}" type="presOf" srcId="{E224796F-DEE9-45DF-8A94-27164EA5CAD7}" destId="{C869F532-E55B-C942-B70D-3DBFEFC6BFC0}" srcOrd="0" destOrd="0" presId="urn:microsoft.com/office/officeart/2005/8/layout/vProcess5"/>
    <dgm:cxn modelId="{3804B674-C7DF-7D4F-9B5A-9C40CCAB3DBE}" type="presOf" srcId="{EB897BB6-B002-4A21-B3F8-66DCD532816B}" destId="{1D8C64D8-29E5-8B43-8A8F-26C1EDC4CEC8}" srcOrd="1" destOrd="2" presId="urn:microsoft.com/office/officeart/2005/8/layout/vProcess5"/>
    <dgm:cxn modelId="{6C2A5A78-F6EB-4270-A171-2613D802383A}" srcId="{0FA1570A-CF85-47B5-A122-7B2A78E1646E}" destId="{EB897BB6-B002-4A21-B3F8-66DCD532816B}" srcOrd="1" destOrd="0" parTransId="{10B8F185-BA96-4FE5-8F6A-A102BACB2A1A}" sibTransId="{1A33CBE1-47F8-469F-BEF2-4BF06448EC71}"/>
    <dgm:cxn modelId="{9D041C7B-03B0-AC41-AA2F-96031A07ECD0}" type="presOf" srcId="{E6BDE3A4-E5DA-4F8E-A536-F2188CF761E5}" destId="{EEE99CD9-3F21-EB4F-8A30-1A4E4445A77F}" srcOrd="0" destOrd="0" presId="urn:microsoft.com/office/officeart/2005/8/layout/vProcess5"/>
    <dgm:cxn modelId="{EE02817B-A5E0-734E-9F34-8A0A98A85543}" type="presOf" srcId="{F2240CE5-4106-4883-BD58-5C8128B78F2F}" destId="{1D8C64D8-29E5-8B43-8A8F-26C1EDC4CEC8}" srcOrd="1" destOrd="1" presId="urn:microsoft.com/office/officeart/2005/8/layout/vProcess5"/>
    <dgm:cxn modelId="{A1657D8C-D06D-AF43-922D-AA9A8D6C317F}" type="presOf" srcId="{0FA1570A-CF85-47B5-A122-7B2A78E1646E}" destId="{FD3E3046-93A0-954E-A3D2-8B97F34B0906}" srcOrd="0" destOrd="0" presId="urn:microsoft.com/office/officeart/2005/8/layout/vProcess5"/>
    <dgm:cxn modelId="{C8B41792-46CD-4362-80E9-0FC411BEEE7D}" srcId="{3F20F547-49AA-4F80-AEAD-56CB6E40B1FB}" destId="{0FA1570A-CF85-47B5-A122-7B2A78E1646E}" srcOrd="0" destOrd="0" parTransId="{CD495CD5-8479-432C-9FCA-3B5BDF6CA108}" sibTransId="{E224796F-DEE9-45DF-8A94-27164EA5CAD7}"/>
    <dgm:cxn modelId="{739EAEAD-D0F2-7D48-9F41-6A45B866A951}" type="presOf" srcId="{0FA1570A-CF85-47B5-A122-7B2A78E1646E}" destId="{1D8C64D8-29E5-8B43-8A8F-26C1EDC4CEC8}" srcOrd="1" destOrd="0" presId="urn:microsoft.com/office/officeart/2005/8/layout/vProcess5"/>
    <dgm:cxn modelId="{840022C6-216D-CA45-8B2E-FBE073ABE083}" type="presOf" srcId="{F2240CE5-4106-4883-BD58-5C8128B78F2F}" destId="{FD3E3046-93A0-954E-A3D2-8B97F34B0906}" srcOrd="0" destOrd="1" presId="urn:microsoft.com/office/officeart/2005/8/layout/vProcess5"/>
    <dgm:cxn modelId="{CC163DCC-8150-7040-81E4-7736BFFADFDC}" type="presOf" srcId="{E6BDE3A4-E5DA-4F8E-A536-F2188CF761E5}" destId="{2CFC7397-2323-CD43-9C32-9FF28162539D}" srcOrd="1" destOrd="0" presId="urn:microsoft.com/office/officeart/2005/8/layout/vProcess5"/>
    <dgm:cxn modelId="{3EC6ECDD-C626-9449-AED6-EEFF98E5F9D8}" type="presOf" srcId="{3F20F547-49AA-4F80-AEAD-56CB6E40B1FB}" destId="{16C0CE5F-7436-E746-A777-5B5C6E4F45A1}" srcOrd="0" destOrd="0" presId="urn:microsoft.com/office/officeart/2005/8/layout/vProcess5"/>
    <dgm:cxn modelId="{A3FE71DD-BA36-1946-AA8B-D8C037ADAA89}" type="presParOf" srcId="{16C0CE5F-7436-E746-A777-5B5C6E4F45A1}" destId="{F1B2A3B4-9DA2-2246-81D8-050CDA41540A}" srcOrd="0" destOrd="0" presId="urn:microsoft.com/office/officeart/2005/8/layout/vProcess5"/>
    <dgm:cxn modelId="{274003BD-8445-7C41-9B8C-578A50CB781F}" type="presParOf" srcId="{16C0CE5F-7436-E746-A777-5B5C6E4F45A1}" destId="{FD3E3046-93A0-954E-A3D2-8B97F34B0906}" srcOrd="1" destOrd="0" presId="urn:microsoft.com/office/officeart/2005/8/layout/vProcess5"/>
    <dgm:cxn modelId="{86A21C17-AC2B-5C4E-83B9-66E985CC73B6}" type="presParOf" srcId="{16C0CE5F-7436-E746-A777-5B5C6E4F45A1}" destId="{EEE99CD9-3F21-EB4F-8A30-1A4E4445A77F}" srcOrd="2" destOrd="0" presId="urn:microsoft.com/office/officeart/2005/8/layout/vProcess5"/>
    <dgm:cxn modelId="{F3444BAB-448F-564F-ABEF-E8028CFA7C60}" type="presParOf" srcId="{16C0CE5F-7436-E746-A777-5B5C6E4F45A1}" destId="{C869F532-E55B-C942-B70D-3DBFEFC6BFC0}" srcOrd="3" destOrd="0" presId="urn:microsoft.com/office/officeart/2005/8/layout/vProcess5"/>
    <dgm:cxn modelId="{119120E2-92D6-BF41-BB53-F2214658E8E3}" type="presParOf" srcId="{16C0CE5F-7436-E746-A777-5B5C6E4F45A1}" destId="{1D8C64D8-29E5-8B43-8A8F-26C1EDC4CEC8}" srcOrd="4" destOrd="0" presId="urn:microsoft.com/office/officeart/2005/8/layout/vProcess5"/>
    <dgm:cxn modelId="{E3185C85-8371-0A45-974C-D2709607B53D}" type="presParOf" srcId="{16C0CE5F-7436-E746-A777-5B5C6E4F45A1}" destId="{2CFC7397-2323-CD43-9C32-9FF28162539D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CA5C63-88B3-B943-ADEE-7BBC7A5B0656}">
      <dsp:nvSpPr>
        <dsp:cNvPr id="0" name=""/>
        <dsp:cNvSpPr/>
      </dsp:nvSpPr>
      <dsp:spPr>
        <a:xfrm>
          <a:off x="2771" y="1608"/>
          <a:ext cx="1500319" cy="9001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1200" b="1" kern="1200" noProof="0" dirty="0"/>
            <a:t>Tolydus nepriklausomas kintamasis:</a:t>
          </a:r>
          <a:endParaRPr lang="lt-LT" sz="1200" kern="1200" noProof="0" dirty="0"/>
        </a:p>
      </dsp:txBody>
      <dsp:txXfrm>
        <a:off x="2771" y="1608"/>
        <a:ext cx="1500319" cy="900191"/>
      </dsp:txXfrm>
    </dsp:sp>
    <dsp:sp modelId="{5C0CF59E-91E0-C841-A167-E06D661979F9}">
      <dsp:nvSpPr>
        <dsp:cNvPr id="0" name=""/>
        <dsp:cNvSpPr/>
      </dsp:nvSpPr>
      <dsp:spPr>
        <a:xfrm>
          <a:off x="1653122" y="1608"/>
          <a:ext cx="1500319" cy="9001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1200" kern="1200" noProof="0" dirty="0"/>
            <a:t>Temperatūra (pvz., 21.5 °C)</a:t>
          </a:r>
        </a:p>
      </dsp:txBody>
      <dsp:txXfrm>
        <a:off x="1653122" y="1608"/>
        <a:ext cx="1500319" cy="900191"/>
      </dsp:txXfrm>
    </dsp:sp>
    <dsp:sp modelId="{C39908EF-F177-1243-96D0-2C1DB18E341A}">
      <dsp:nvSpPr>
        <dsp:cNvPr id="0" name=""/>
        <dsp:cNvSpPr/>
      </dsp:nvSpPr>
      <dsp:spPr>
        <a:xfrm>
          <a:off x="3256304" y="0"/>
          <a:ext cx="1500319" cy="9001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1200" kern="1200" noProof="0" dirty="0"/>
            <a:t>Amžius (pvz., 35.2 metų)</a:t>
          </a:r>
        </a:p>
      </dsp:txBody>
      <dsp:txXfrm>
        <a:off x="3256304" y="0"/>
        <a:ext cx="1500319" cy="900191"/>
      </dsp:txXfrm>
    </dsp:sp>
    <dsp:sp modelId="{D50013DC-A8B0-A542-A108-EEB544834136}">
      <dsp:nvSpPr>
        <dsp:cNvPr id="0" name=""/>
        <dsp:cNvSpPr/>
      </dsp:nvSpPr>
      <dsp:spPr>
        <a:xfrm>
          <a:off x="4835900" y="0"/>
          <a:ext cx="1500319" cy="9001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1200" kern="1200" noProof="0" dirty="0"/>
            <a:t>Laikas (pvz., 3.75 val.)</a:t>
          </a:r>
        </a:p>
      </dsp:txBody>
      <dsp:txXfrm>
        <a:off x="4835900" y="0"/>
        <a:ext cx="1500319" cy="900191"/>
      </dsp:txXfrm>
    </dsp:sp>
    <dsp:sp modelId="{BDCB0F6C-F4FC-B546-B7CD-B277FF01408B}">
      <dsp:nvSpPr>
        <dsp:cNvPr id="0" name=""/>
        <dsp:cNvSpPr/>
      </dsp:nvSpPr>
      <dsp:spPr>
        <a:xfrm>
          <a:off x="0" y="1060008"/>
          <a:ext cx="1500319" cy="9001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1200" b="1" kern="1200" noProof="0" dirty="0"/>
            <a:t>Diskretus nepriklausomas kintamasis:</a:t>
          </a:r>
          <a:endParaRPr lang="lt-LT" sz="1200" kern="1200" noProof="0" dirty="0"/>
        </a:p>
      </dsp:txBody>
      <dsp:txXfrm>
        <a:off x="0" y="1060008"/>
        <a:ext cx="1500319" cy="900191"/>
      </dsp:txXfrm>
    </dsp:sp>
    <dsp:sp modelId="{E2D2736A-CAC2-4742-B8A7-F0AE2D8AE9FE}">
      <dsp:nvSpPr>
        <dsp:cNvPr id="0" name=""/>
        <dsp:cNvSpPr/>
      </dsp:nvSpPr>
      <dsp:spPr>
        <a:xfrm>
          <a:off x="1630302" y="1036420"/>
          <a:ext cx="1500319" cy="9001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1200" kern="1200" noProof="0" dirty="0"/>
            <a:t>Kambarių skaičius (pvz., 2, 3, 4)</a:t>
          </a:r>
        </a:p>
      </dsp:txBody>
      <dsp:txXfrm>
        <a:off x="1630302" y="1036420"/>
        <a:ext cx="1500319" cy="900191"/>
      </dsp:txXfrm>
    </dsp:sp>
    <dsp:sp modelId="{9B8B8986-D864-0140-A799-498B740E3293}">
      <dsp:nvSpPr>
        <dsp:cNvPr id="0" name=""/>
        <dsp:cNvSpPr/>
      </dsp:nvSpPr>
      <dsp:spPr>
        <a:xfrm>
          <a:off x="3219411" y="1083599"/>
          <a:ext cx="1500319" cy="9001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1200" kern="1200" noProof="0" dirty="0"/>
            <a:t>Vaikų skaičius šeimoje (pvz., 0, 1, 2, 3)</a:t>
          </a:r>
        </a:p>
      </dsp:txBody>
      <dsp:txXfrm>
        <a:off x="3219411" y="1083599"/>
        <a:ext cx="1500319" cy="900191"/>
      </dsp:txXfrm>
    </dsp:sp>
    <dsp:sp modelId="{BB62FC2B-4569-2A4C-9EF9-9495DFAE75FA}">
      <dsp:nvSpPr>
        <dsp:cNvPr id="0" name=""/>
        <dsp:cNvSpPr/>
      </dsp:nvSpPr>
      <dsp:spPr>
        <a:xfrm>
          <a:off x="4895628" y="1108724"/>
          <a:ext cx="1500319" cy="9001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1200" kern="1200" noProof="0" dirty="0"/>
            <a:t>Darbo dienos numeris (pvz., 1–5)</a:t>
          </a:r>
        </a:p>
      </dsp:txBody>
      <dsp:txXfrm>
        <a:off x="4895628" y="1108724"/>
        <a:ext cx="1500319" cy="900191"/>
      </dsp:txXfrm>
    </dsp:sp>
    <dsp:sp modelId="{93C1CAE3-22F3-E54E-AC66-AAF8201EEDBC}">
      <dsp:nvSpPr>
        <dsp:cNvPr id="0" name=""/>
        <dsp:cNvSpPr/>
      </dsp:nvSpPr>
      <dsp:spPr>
        <a:xfrm>
          <a:off x="0" y="2103664"/>
          <a:ext cx="1500319" cy="9001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1200" b="1" kern="1200" noProof="0" dirty="0"/>
            <a:t>Kategoriniai kintamieji (kurie užkoduojami kaip </a:t>
          </a:r>
          <a:r>
            <a:rPr lang="lt-LT" sz="1200" b="1" kern="1200" noProof="0" dirty="0" err="1"/>
            <a:t>dummies</a:t>
          </a:r>
          <a:r>
            <a:rPr lang="lt-LT" sz="1200" b="1" kern="1200" noProof="0" dirty="0"/>
            <a:t> 0/1)</a:t>
          </a:r>
          <a:endParaRPr lang="lt-LT" sz="1200" kern="1200" noProof="0" dirty="0"/>
        </a:p>
      </dsp:txBody>
      <dsp:txXfrm>
        <a:off x="0" y="2103664"/>
        <a:ext cx="1500319" cy="900191"/>
      </dsp:txXfrm>
    </dsp:sp>
    <dsp:sp modelId="{EE0BA823-8258-6F43-B4FC-2C60CF685A48}">
      <dsp:nvSpPr>
        <dsp:cNvPr id="0" name=""/>
        <dsp:cNvSpPr/>
      </dsp:nvSpPr>
      <dsp:spPr>
        <a:xfrm>
          <a:off x="1627242" y="2103664"/>
          <a:ext cx="1500319" cy="9001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lt-LT" sz="1200" kern="1200" noProof="0" dirty="0"/>
            <a:t>Miesto pavadinimas (Vilnius, Kaunas → koduojama kaip „</a:t>
          </a:r>
          <a:r>
            <a:rPr lang="lt-LT" sz="1200" kern="1200" noProof="0" dirty="0" err="1"/>
            <a:t>dummy</a:t>
          </a:r>
          <a:r>
            <a:rPr lang="lt-LT" sz="1200" kern="1200" noProof="0" dirty="0"/>
            <a:t> </a:t>
          </a:r>
          <a:r>
            <a:rPr lang="lt-LT" sz="1200" kern="1200" noProof="0" dirty="0" err="1"/>
            <a:t>variables</a:t>
          </a:r>
          <a:r>
            <a:rPr lang="lt-LT" sz="1200" kern="1200" noProof="0" dirty="0"/>
            <a:t>“)</a:t>
          </a:r>
        </a:p>
      </dsp:txBody>
      <dsp:txXfrm>
        <a:off x="1627242" y="2103664"/>
        <a:ext cx="1500319" cy="900191"/>
      </dsp:txXfrm>
    </dsp:sp>
    <dsp:sp modelId="{29755E6A-2EA1-CC4A-AC54-E238C625B630}">
      <dsp:nvSpPr>
        <dsp:cNvPr id="0" name=""/>
        <dsp:cNvSpPr/>
      </dsp:nvSpPr>
      <dsp:spPr>
        <a:xfrm>
          <a:off x="3221301" y="2103664"/>
          <a:ext cx="1500319" cy="9001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lt-LT" sz="1200" kern="1200" noProof="0" dirty="0"/>
            <a:t>Išsilavinimo lygis (bakalauras, magistras, doktorantas)</a:t>
          </a:r>
        </a:p>
      </dsp:txBody>
      <dsp:txXfrm>
        <a:off x="3221301" y="2103664"/>
        <a:ext cx="1500319" cy="900191"/>
      </dsp:txXfrm>
    </dsp:sp>
    <dsp:sp modelId="{1AE2CD45-FF43-0E44-8343-76B09525389F}">
      <dsp:nvSpPr>
        <dsp:cNvPr id="0" name=""/>
        <dsp:cNvSpPr/>
      </dsp:nvSpPr>
      <dsp:spPr>
        <a:xfrm>
          <a:off x="4895238" y="2103664"/>
          <a:ext cx="1500319" cy="9001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lt-LT" sz="1200" kern="1200" noProof="0" dirty="0"/>
            <a:t>Lytis (moteris, vyras)</a:t>
          </a:r>
        </a:p>
      </dsp:txBody>
      <dsp:txXfrm>
        <a:off x="4895238" y="2103664"/>
        <a:ext cx="1500319" cy="90019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244BB8-5687-DF41-AEDE-0081E7D7AF7D}">
      <dsp:nvSpPr>
        <dsp:cNvPr id="0" name=""/>
        <dsp:cNvSpPr/>
      </dsp:nvSpPr>
      <dsp:spPr>
        <a:xfrm>
          <a:off x="5298318" y="1500566"/>
          <a:ext cx="2887099" cy="6869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8169"/>
              </a:lnTo>
              <a:lnTo>
                <a:pt x="2887099" y="468169"/>
              </a:lnTo>
              <a:lnTo>
                <a:pt x="2887099" y="68699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363CD9-C07C-4946-AEC4-2DAC17957E0F}">
      <dsp:nvSpPr>
        <dsp:cNvPr id="0" name=""/>
        <dsp:cNvSpPr/>
      </dsp:nvSpPr>
      <dsp:spPr>
        <a:xfrm>
          <a:off x="5252598" y="1500566"/>
          <a:ext cx="91440" cy="68699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8699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10B25B-E01F-E14C-92AA-8913A147EDDD}">
      <dsp:nvSpPr>
        <dsp:cNvPr id="0" name=""/>
        <dsp:cNvSpPr/>
      </dsp:nvSpPr>
      <dsp:spPr>
        <a:xfrm>
          <a:off x="2411218" y="1500566"/>
          <a:ext cx="2887099" cy="686998"/>
        </a:xfrm>
        <a:custGeom>
          <a:avLst/>
          <a:gdLst/>
          <a:ahLst/>
          <a:cxnLst/>
          <a:rect l="0" t="0" r="0" b="0"/>
          <a:pathLst>
            <a:path>
              <a:moveTo>
                <a:pt x="2887099" y="0"/>
              </a:moveTo>
              <a:lnTo>
                <a:pt x="2887099" y="468169"/>
              </a:lnTo>
              <a:lnTo>
                <a:pt x="0" y="468169"/>
              </a:lnTo>
              <a:lnTo>
                <a:pt x="0" y="68699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1AB60E-0AB5-9C4F-B271-C8E72B8B2B61}">
      <dsp:nvSpPr>
        <dsp:cNvPr id="0" name=""/>
        <dsp:cNvSpPr/>
      </dsp:nvSpPr>
      <dsp:spPr>
        <a:xfrm>
          <a:off x="4117232" y="587"/>
          <a:ext cx="2362172" cy="14999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6330F9-735D-C048-89B5-2738C6D9D7AA}">
      <dsp:nvSpPr>
        <dsp:cNvPr id="0" name=""/>
        <dsp:cNvSpPr/>
      </dsp:nvSpPr>
      <dsp:spPr>
        <a:xfrm>
          <a:off x="4379695" y="249927"/>
          <a:ext cx="2362172" cy="14999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1600" kern="1200" noProof="0" dirty="0"/>
            <a:t>vertė = 𝒃</a:t>
          </a:r>
          <a:r>
            <a:rPr lang="lt-LT" sz="1600" kern="1200" baseline="-25000" noProof="0" dirty="0"/>
            <a:t>𝟎</a:t>
          </a:r>
          <a:r>
            <a:rPr lang="lt-LT" sz="1600" kern="1200" noProof="0" dirty="0"/>
            <a:t> + 𝒃</a:t>
          </a:r>
          <a:r>
            <a:rPr lang="lt-LT" sz="1600" kern="1200" baseline="-25000" noProof="0" dirty="0"/>
            <a:t>𝟏</a:t>
          </a:r>
          <a:r>
            <a:rPr lang="lt-LT" sz="1600" kern="1200" noProof="0" dirty="0"/>
            <a:t> ∙ amžius</a:t>
          </a:r>
        </a:p>
      </dsp:txBody>
      <dsp:txXfrm>
        <a:off x="4423628" y="293860"/>
        <a:ext cx="2274306" cy="1412113"/>
      </dsp:txXfrm>
    </dsp:sp>
    <dsp:sp modelId="{54B0D709-E6C1-434F-A39C-CD8A37B4222E}">
      <dsp:nvSpPr>
        <dsp:cNvPr id="0" name=""/>
        <dsp:cNvSpPr/>
      </dsp:nvSpPr>
      <dsp:spPr>
        <a:xfrm>
          <a:off x="1230132" y="2187565"/>
          <a:ext cx="2362172" cy="14999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A77791-9682-D345-B285-B225D2B15196}">
      <dsp:nvSpPr>
        <dsp:cNvPr id="0" name=""/>
        <dsp:cNvSpPr/>
      </dsp:nvSpPr>
      <dsp:spPr>
        <a:xfrm>
          <a:off x="1492596" y="2436905"/>
          <a:ext cx="2362172" cy="14999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1600" kern="1200" noProof="0" dirty="0"/>
            <a:t>Jei 𝑏</a:t>
          </a:r>
          <a:r>
            <a:rPr lang="lt-LT" sz="1600" kern="1200" baseline="-25000" noProof="0" dirty="0"/>
            <a:t>1</a:t>
          </a:r>
          <a:r>
            <a:rPr lang="lt-LT" sz="1600" kern="1200" noProof="0" dirty="0"/>
            <a:t> &gt; 0, tai tarp x ir y yra teigiama priklausomybė, </a:t>
          </a:r>
          <a:r>
            <a:rPr lang="lt-LT" sz="1600" kern="1200" noProof="0" dirty="0" err="1"/>
            <a:t>t</a:t>
          </a:r>
          <a:r>
            <a:rPr lang="lt-LT" sz="1600" kern="1200" noProof="0" dirty="0"/>
            <a:t>. y. didėjant x, didėja ir y.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1600" kern="1200" noProof="0" dirty="0"/>
            <a:t>𝑏</a:t>
          </a:r>
          <a:r>
            <a:rPr lang="lt-LT" sz="1600" kern="1200" baseline="-25000" noProof="0" dirty="0"/>
            <a:t>1 - koeficientas</a:t>
          </a:r>
          <a:endParaRPr lang="lt-LT" sz="1600" kern="1200" noProof="0" dirty="0"/>
        </a:p>
      </dsp:txBody>
      <dsp:txXfrm>
        <a:off x="1536529" y="2480838"/>
        <a:ext cx="2274306" cy="1412113"/>
      </dsp:txXfrm>
    </dsp:sp>
    <dsp:sp modelId="{D6AAFA92-CC26-A740-96F2-484980423290}">
      <dsp:nvSpPr>
        <dsp:cNvPr id="0" name=""/>
        <dsp:cNvSpPr/>
      </dsp:nvSpPr>
      <dsp:spPr>
        <a:xfrm>
          <a:off x="4117232" y="2187565"/>
          <a:ext cx="2362172" cy="14999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814910-5262-A44A-8A0B-A62868445E93}">
      <dsp:nvSpPr>
        <dsp:cNvPr id="0" name=""/>
        <dsp:cNvSpPr/>
      </dsp:nvSpPr>
      <dsp:spPr>
        <a:xfrm>
          <a:off x="4379695" y="2436905"/>
          <a:ext cx="2362172" cy="14999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1600" kern="1200" noProof="0" dirty="0"/>
            <a:t>Jei 𝑏</a:t>
          </a:r>
          <a:r>
            <a:rPr lang="lt-LT" sz="1600" kern="1200" baseline="-25000" noProof="0" dirty="0"/>
            <a:t>1</a:t>
          </a:r>
          <a:r>
            <a:rPr lang="lt-LT" sz="1600" kern="1200" noProof="0" dirty="0"/>
            <a:t>&lt; 0, tai tarp x ir y yra neigiama priklausomybė, </a:t>
          </a:r>
          <a:r>
            <a:rPr lang="lt-LT" sz="1600" kern="1200" noProof="0" dirty="0" err="1"/>
            <a:t>t</a:t>
          </a:r>
          <a:r>
            <a:rPr lang="lt-LT" sz="1600" kern="1200" noProof="0" dirty="0"/>
            <a:t>. y. didėjant x, mažėja y.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1600" kern="1200" noProof="0" dirty="0"/>
            <a:t>𝑏</a:t>
          </a:r>
          <a:r>
            <a:rPr lang="lt-LT" sz="1600" kern="1200" baseline="-25000" noProof="0" dirty="0"/>
            <a:t>1 - koeficientas</a:t>
          </a:r>
          <a:endParaRPr lang="lt-LT" sz="1600" b="1" kern="1200" noProof="0" dirty="0"/>
        </a:p>
      </dsp:txBody>
      <dsp:txXfrm>
        <a:off x="4423628" y="2480838"/>
        <a:ext cx="2274306" cy="1412113"/>
      </dsp:txXfrm>
    </dsp:sp>
    <dsp:sp modelId="{94DE4BA2-AD2C-574B-8419-72CD421CF609}">
      <dsp:nvSpPr>
        <dsp:cNvPr id="0" name=""/>
        <dsp:cNvSpPr/>
      </dsp:nvSpPr>
      <dsp:spPr>
        <a:xfrm>
          <a:off x="7004331" y="2187565"/>
          <a:ext cx="2362172" cy="14999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3F7386-63B3-194D-A69C-87DAFC553776}">
      <dsp:nvSpPr>
        <dsp:cNvPr id="0" name=""/>
        <dsp:cNvSpPr/>
      </dsp:nvSpPr>
      <dsp:spPr>
        <a:xfrm>
          <a:off x="7266795" y="2436905"/>
          <a:ext cx="2362172" cy="14999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1600" kern="1200" noProof="0" dirty="0"/>
            <a:t>𝑏0 konstanta - šiuo atveju pradinė kaina 1000 </a:t>
          </a:r>
          <a:r>
            <a:rPr lang="lt-LT" sz="1600" kern="1200" noProof="0" dirty="0" err="1"/>
            <a:t>eur</a:t>
          </a:r>
          <a:endParaRPr lang="lt-LT" sz="1600" kern="1200" noProof="0" dirty="0"/>
        </a:p>
      </dsp:txBody>
      <dsp:txXfrm>
        <a:off x="7310728" y="2480838"/>
        <a:ext cx="2274306" cy="141211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1AB8B5-344A-E647-A34D-F221C46D08EE}">
      <dsp:nvSpPr>
        <dsp:cNvPr id="0" name=""/>
        <dsp:cNvSpPr/>
      </dsp:nvSpPr>
      <dsp:spPr>
        <a:xfrm>
          <a:off x="3225" y="774352"/>
          <a:ext cx="2302732" cy="14622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F2EBEE-271B-9742-B57A-FF1E863B5A60}">
      <dsp:nvSpPr>
        <dsp:cNvPr id="0" name=""/>
        <dsp:cNvSpPr/>
      </dsp:nvSpPr>
      <dsp:spPr>
        <a:xfrm>
          <a:off x="259084" y="1017419"/>
          <a:ext cx="2302732" cy="14622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1100" kern="1200" noProof="0" dirty="0"/>
            <a:t>Visi duomenys skaitiniai, nominaliųjų (kategorinių, kokybinių) kintamųjų reikšmės koduojamos skaičiais. </a:t>
          </a:r>
        </a:p>
      </dsp:txBody>
      <dsp:txXfrm>
        <a:off x="301911" y="1060246"/>
        <a:ext cx="2217078" cy="1376580"/>
      </dsp:txXfrm>
    </dsp:sp>
    <dsp:sp modelId="{911525FD-396E-EE4F-823B-DD6D8ED09721}">
      <dsp:nvSpPr>
        <dsp:cNvPr id="0" name=""/>
        <dsp:cNvSpPr/>
      </dsp:nvSpPr>
      <dsp:spPr>
        <a:xfrm>
          <a:off x="2817675" y="774352"/>
          <a:ext cx="2302732" cy="14622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F7253E-A348-0348-9ABE-05FFD65B4C74}">
      <dsp:nvSpPr>
        <dsp:cNvPr id="0" name=""/>
        <dsp:cNvSpPr/>
      </dsp:nvSpPr>
      <dsp:spPr>
        <a:xfrm>
          <a:off x="3073534" y="1017419"/>
          <a:ext cx="2302732" cy="14622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1100" kern="1200" noProof="0" dirty="0"/>
            <a:t>Liekamosios paklaidos yra normaliai pasiskirsčiusios.</a:t>
          </a:r>
        </a:p>
      </dsp:txBody>
      <dsp:txXfrm>
        <a:off x="3116361" y="1060246"/>
        <a:ext cx="2217078" cy="1376580"/>
      </dsp:txXfrm>
    </dsp:sp>
    <dsp:sp modelId="{94C7E997-7792-EF4B-803A-ECD09E68CF98}">
      <dsp:nvSpPr>
        <dsp:cNvPr id="0" name=""/>
        <dsp:cNvSpPr/>
      </dsp:nvSpPr>
      <dsp:spPr>
        <a:xfrm>
          <a:off x="5632126" y="774352"/>
          <a:ext cx="2302732" cy="14622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CE4F85-81A1-114D-BA2A-6BD642230033}">
      <dsp:nvSpPr>
        <dsp:cNvPr id="0" name=""/>
        <dsp:cNvSpPr/>
      </dsp:nvSpPr>
      <dsp:spPr>
        <a:xfrm>
          <a:off x="5887985" y="1017419"/>
          <a:ext cx="2302732" cy="14622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1100" kern="1200" noProof="0" dirty="0"/>
            <a:t>Nepriklausomi kintamieji neturi būti stipriai koreliuoti, tačiau priklausomas kintamasis turi koreliuoti su nepriklausomais kintamaisiais. </a:t>
          </a:r>
          <a:r>
            <a:rPr lang="lt-LT" sz="1100" kern="1200" noProof="0" dirty="0" err="1"/>
            <a:t>T</a:t>
          </a:r>
          <a:r>
            <a:rPr lang="lt-LT" sz="1100" kern="1200" noProof="0" dirty="0"/>
            <a:t>. y. </a:t>
          </a:r>
          <a:r>
            <a:rPr lang="lt-LT" sz="1100" b="1" kern="1200" dirty="0"/>
            <a:t>Nepriklausomi (aiškinamieji) kintamieji turėtų kuo mažiau koreliuoti tarpusavyje.</a:t>
          </a:r>
          <a:endParaRPr lang="lt-LT" sz="1100" kern="1200" noProof="0" dirty="0"/>
        </a:p>
      </dsp:txBody>
      <dsp:txXfrm>
        <a:off x="5930812" y="1060246"/>
        <a:ext cx="2217078" cy="1376580"/>
      </dsp:txXfrm>
    </dsp:sp>
    <dsp:sp modelId="{9F8C4BC6-92FA-1A44-BD31-E77665AAD8FD}">
      <dsp:nvSpPr>
        <dsp:cNvPr id="0" name=""/>
        <dsp:cNvSpPr/>
      </dsp:nvSpPr>
      <dsp:spPr>
        <a:xfrm>
          <a:off x="8446576" y="774352"/>
          <a:ext cx="2302732" cy="14622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CD2F13-B8E6-F145-8F81-14BBB4763F0C}">
      <dsp:nvSpPr>
        <dsp:cNvPr id="0" name=""/>
        <dsp:cNvSpPr/>
      </dsp:nvSpPr>
      <dsp:spPr>
        <a:xfrm>
          <a:off x="8702435" y="1017419"/>
          <a:ext cx="2302732" cy="14622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1100" kern="1200" noProof="0" dirty="0"/>
            <a:t>Duomenyse neturi būti išskirčių.</a:t>
          </a:r>
        </a:p>
      </dsp:txBody>
      <dsp:txXfrm>
        <a:off x="8745262" y="1060246"/>
        <a:ext cx="2217078" cy="137658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8D077A-017F-A943-9B94-D1B1ED88D882}">
      <dsp:nvSpPr>
        <dsp:cNvPr id="0" name=""/>
        <dsp:cNvSpPr/>
      </dsp:nvSpPr>
      <dsp:spPr>
        <a:xfrm>
          <a:off x="266934" y="0"/>
          <a:ext cx="5287897" cy="5287897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AFE0B3-7FB2-A140-8A22-AEB2882EC3E7}">
      <dsp:nvSpPr>
        <dsp:cNvPr id="0" name=""/>
        <dsp:cNvSpPr/>
      </dsp:nvSpPr>
      <dsp:spPr>
        <a:xfrm>
          <a:off x="769284" y="502350"/>
          <a:ext cx="2062280" cy="2062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1900" kern="1200" noProof="0" dirty="0"/>
            <a:t>Determinacijos koeficientas.</a:t>
          </a:r>
        </a:p>
      </dsp:txBody>
      <dsp:txXfrm>
        <a:off x="869956" y="603022"/>
        <a:ext cx="1860936" cy="1860936"/>
      </dsp:txXfrm>
    </dsp:sp>
    <dsp:sp modelId="{FAAF2EAD-FA07-E749-9242-743099585E70}">
      <dsp:nvSpPr>
        <dsp:cNvPr id="0" name=""/>
        <dsp:cNvSpPr/>
      </dsp:nvSpPr>
      <dsp:spPr>
        <a:xfrm>
          <a:off x="2990201" y="502350"/>
          <a:ext cx="2062280" cy="2062280"/>
        </a:xfrm>
        <a:prstGeom prst="roundRect">
          <a:avLst/>
        </a:prstGeom>
        <a:solidFill>
          <a:schemeClr val="accent2">
            <a:hueOff val="843311"/>
            <a:satOff val="-15954"/>
            <a:lumOff val="-111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1900" kern="1200" noProof="0" dirty="0"/>
            <a:t>Koreguotas </a:t>
          </a:r>
          <a:r>
            <a:rPr lang="lt-LT" sz="1900" kern="1200" noProof="0" dirty="0" err="1"/>
            <a:t>deteminacijos</a:t>
          </a:r>
          <a:r>
            <a:rPr lang="lt-LT" sz="1900" kern="1200" noProof="0" dirty="0"/>
            <a:t> koeficientas.</a:t>
          </a:r>
        </a:p>
      </dsp:txBody>
      <dsp:txXfrm>
        <a:off x="3090873" y="603022"/>
        <a:ext cx="1860936" cy="1860936"/>
      </dsp:txXfrm>
    </dsp:sp>
    <dsp:sp modelId="{4BE1EF22-974D-9C4A-8DA4-48DEC1B8B458}">
      <dsp:nvSpPr>
        <dsp:cNvPr id="0" name=""/>
        <dsp:cNvSpPr/>
      </dsp:nvSpPr>
      <dsp:spPr>
        <a:xfrm>
          <a:off x="769284" y="2723267"/>
          <a:ext cx="2062280" cy="2062280"/>
        </a:xfrm>
        <a:prstGeom prst="roundRect">
          <a:avLst/>
        </a:prstGeom>
        <a:solidFill>
          <a:schemeClr val="accent2">
            <a:hueOff val="1686623"/>
            <a:satOff val="-31908"/>
            <a:lumOff val="-222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1900" kern="1200" noProof="0" dirty="0"/>
            <a:t>ANOWA </a:t>
          </a:r>
          <a:r>
            <a:rPr lang="lt-LT" sz="1900" kern="1200" noProof="0" dirty="0" err="1"/>
            <a:t>p</a:t>
          </a:r>
          <a:r>
            <a:rPr lang="lt-LT" sz="1900" kern="1200" noProof="0" dirty="0"/>
            <a:t> reikšmė.</a:t>
          </a:r>
        </a:p>
      </dsp:txBody>
      <dsp:txXfrm>
        <a:off x="869956" y="2823939"/>
        <a:ext cx="1860936" cy="1860936"/>
      </dsp:txXfrm>
    </dsp:sp>
    <dsp:sp modelId="{989A10BD-AB26-DA44-911B-07F6AD4497A9}">
      <dsp:nvSpPr>
        <dsp:cNvPr id="0" name=""/>
        <dsp:cNvSpPr/>
      </dsp:nvSpPr>
      <dsp:spPr>
        <a:xfrm>
          <a:off x="2990201" y="2723267"/>
          <a:ext cx="2062280" cy="2062280"/>
        </a:xfrm>
        <a:prstGeom prst="roundRect">
          <a:avLst/>
        </a:prstGeom>
        <a:solidFill>
          <a:schemeClr val="accent2">
            <a:hueOff val="2529934"/>
            <a:satOff val="-47862"/>
            <a:lumOff val="-333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1900" kern="1200" noProof="0" dirty="0" err="1"/>
            <a:t>t</a:t>
          </a:r>
          <a:r>
            <a:rPr lang="lt-LT" sz="1900" kern="1200" noProof="0" dirty="0"/>
            <a:t> (Studento) kriterijai atskiriems kintamiesiems.</a:t>
          </a:r>
        </a:p>
      </dsp:txBody>
      <dsp:txXfrm>
        <a:off x="3090873" y="2823939"/>
        <a:ext cx="1860936" cy="186093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6C3CC9-2318-344F-A49D-8E0DD28358F0}">
      <dsp:nvSpPr>
        <dsp:cNvPr id="0" name=""/>
        <dsp:cNvSpPr/>
      </dsp:nvSpPr>
      <dsp:spPr>
        <a:xfrm>
          <a:off x="0" y="0"/>
          <a:ext cx="4948501" cy="158636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1800" kern="1200" noProof="0" dirty="0"/>
            <a:t>Iš anksto pasirenkamas leistinų </a:t>
          </a:r>
          <a:r>
            <a:rPr lang="lt-LT" sz="1800" b="1" kern="1200" noProof="0" dirty="0"/>
            <a:t>neteisingų </a:t>
          </a:r>
          <a:r>
            <a:rPr lang="lt-LT" sz="1800" kern="1200" noProof="0" dirty="0"/>
            <a:t>sprendimų procentas.</a:t>
          </a:r>
        </a:p>
      </dsp:txBody>
      <dsp:txXfrm>
        <a:off x="46463" y="46463"/>
        <a:ext cx="3236685" cy="1493443"/>
      </dsp:txXfrm>
    </dsp:sp>
    <dsp:sp modelId="{D000FED3-A5BC-4646-8ACB-0722E8264C80}">
      <dsp:nvSpPr>
        <dsp:cNvPr id="0" name=""/>
        <dsp:cNvSpPr/>
      </dsp:nvSpPr>
      <dsp:spPr>
        <a:xfrm>
          <a:off x="436632" y="1850764"/>
          <a:ext cx="4948501" cy="158636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1800" kern="1200" noProof="0" dirty="0"/>
            <a:t>Praktiniuose skaičiavimuose naudojame </a:t>
          </a:r>
          <a:r>
            <a:rPr lang="lt-LT" sz="1800" kern="1200" noProof="0" dirty="0" err="1"/>
            <a:t>p</a:t>
          </a:r>
          <a:r>
            <a:rPr lang="lt-LT" sz="1800" kern="1200" noProof="0" dirty="0"/>
            <a:t> reikšmę (angl. </a:t>
          </a:r>
          <a:r>
            <a:rPr lang="lt-LT" sz="1800" i="1" kern="1200" noProof="0" dirty="0" err="1"/>
            <a:t>p-</a:t>
          </a:r>
          <a:r>
            <a:rPr lang="lt-LT" sz="1800" kern="1200" noProof="0" dirty="0" err="1"/>
            <a:t>value</a:t>
          </a:r>
          <a:r>
            <a:rPr lang="lt-LT" sz="1800" kern="1200" noProof="0" dirty="0"/>
            <a:t>).</a:t>
          </a:r>
        </a:p>
      </dsp:txBody>
      <dsp:txXfrm>
        <a:off x="483095" y="1897227"/>
        <a:ext cx="3387803" cy="1493443"/>
      </dsp:txXfrm>
    </dsp:sp>
    <dsp:sp modelId="{C32BAF4C-1E37-0844-A8E2-4B7CC4F911C7}">
      <dsp:nvSpPr>
        <dsp:cNvPr id="0" name=""/>
        <dsp:cNvSpPr/>
      </dsp:nvSpPr>
      <dsp:spPr>
        <a:xfrm>
          <a:off x="873265" y="3701528"/>
          <a:ext cx="4948501" cy="158636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1800" b="1" kern="1200" noProof="0" dirty="0"/>
            <a:t>Reikšmingumo lygmuo </a:t>
          </a:r>
          <a:r>
            <a:rPr lang="lt-LT" sz="1800" kern="1200" noProof="0" dirty="0"/>
            <a:t>– teorinis iš anksto nustatytas dydis (dažniausiai naudojamas 5% (0.05)), o </a:t>
          </a:r>
          <a:r>
            <a:rPr lang="lt-LT" sz="1800" b="1" kern="1200" noProof="0" dirty="0" err="1"/>
            <a:t>p</a:t>
          </a:r>
          <a:r>
            <a:rPr lang="lt-LT" sz="1800" b="1" kern="1200" noProof="0" dirty="0"/>
            <a:t> reikšmė </a:t>
          </a:r>
          <a:r>
            <a:rPr lang="lt-LT" sz="1800" kern="1200" noProof="0" dirty="0"/>
            <a:t>– tai, ką gauname konkrečiu atveju.</a:t>
          </a:r>
        </a:p>
      </dsp:txBody>
      <dsp:txXfrm>
        <a:off x="919728" y="3747991"/>
        <a:ext cx="3387803" cy="1493443"/>
      </dsp:txXfrm>
    </dsp:sp>
    <dsp:sp modelId="{B0F44016-C48E-DC48-91D4-881F132D82EE}">
      <dsp:nvSpPr>
        <dsp:cNvPr id="0" name=""/>
        <dsp:cNvSpPr/>
      </dsp:nvSpPr>
      <dsp:spPr>
        <a:xfrm>
          <a:off x="3917361" y="1202996"/>
          <a:ext cx="1031140" cy="103114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t-LT" sz="3600" kern="1200" noProof="0" dirty="0"/>
        </a:p>
      </dsp:txBody>
      <dsp:txXfrm>
        <a:off x="4149368" y="1202996"/>
        <a:ext cx="567127" cy="775933"/>
      </dsp:txXfrm>
    </dsp:sp>
    <dsp:sp modelId="{FFC5BFE5-3230-0D4B-9CB8-F5F88C9CDF38}">
      <dsp:nvSpPr>
        <dsp:cNvPr id="0" name=""/>
        <dsp:cNvSpPr/>
      </dsp:nvSpPr>
      <dsp:spPr>
        <a:xfrm>
          <a:off x="4353994" y="3043185"/>
          <a:ext cx="1031140" cy="103114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t-LT" sz="3600" kern="1200" noProof="0" dirty="0"/>
        </a:p>
      </dsp:txBody>
      <dsp:txXfrm>
        <a:off x="4586001" y="3043185"/>
        <a:ext cx="567127" cy="7759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3D36B0-FF35-E744-8A66-A62DCA0F26BA}">
      <dsp:nvSpPr>
        <dsp:cNvPr id="0" name=""/>
        <dsp:cNvSpPr/>
      </dsp:nvSpPr>
      <dsp:spPr>
        <a:xfrm>
          <a:off x="0" y="2581"/>
          <a:ext cx="582176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946E5A-D26A-E949-BB03-5D04FE40D063}">
      <dsp:nvSpPr>
        <dsp:cNvPr id="0" name=""/>
        <dsp:cNvSpPr/>
      </dsp:nvSpPr>
      <dsp:spPr>
        <a:xfrm>
          <a:off x="0" y="2581"/>
          <a:ext cx="5821767" cy="1760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2300" kern="1200" noProof="0" dirty="0"/>
            <a:t>Norint naudoti šį algoritmą, duomenys turi </a:t>
          </a:r>
          <a:r>
            <a:rPr lang="lt-LT" sz="2300" b="1" kern="1200" noProof="0" dirty="0"/>
            <a:t>turėti nepriklausomą/</a:t>
          </a:r>
          <a:r>
            <a:rPr lang="lt-LT" sz="2300" b="1" kern="1200" noProof="0" dirty="0" err="1"/>
            <a:t>ų</a:t>
          </a:r>
          <a:r>
            <a:rPr lang="lt-LT" sz="2300" b="1" kern="1200" noProof="0" dirty="0"/>
            <a:t> </a:t>
          </a:r>
          <a:r>
            <a:rPr lang="lt-LT" sz="2300" b="1" kern="1200" noProof="0" dirty="0" err="1"/>
            <a:t>kintamųjį</a:t>
          </a:r>
          <a:r>
            <a:rPr lang="lt-LT" sz="2300" b="1" kern="1200" noProof="0" dirty="0"/>
            <a:t>/</a:t>
          </a:r>
          <a:r>
            <a:rPr lang="lt-LT" sz="2300" b="1" kern="1200" noProof="0" dirty="0" err="1"/>
            <a:t>ų</a:t>
          </a:r>
          <a:r>
            <a:rPr lang="lt-LT" sz="2300" b="1" kern="1200" noProof="0" dirty="0"/>
            <a:t> </a:t>
          </a:r>
          <a:r>
            <a:rPr lang="lt-LT" sz="2300" kern="1200" noProof="0" dirty="0"/>
            <a:t>(x) ir </a:t>
          </a:r>
          <a:r>
            <a:rPr lang="lt-LT" sz="2300" b="1" kern="1200" noProof="0" dirty="0"/>
            <a:t>priklausomą kintamąjį </a:t>
          </a:r>
          <a:r>
            <a:rPr lang="lt-LT" sz="2300" kern="1200" noProof="0" dirty="0"/>
            <a:t>(y).</a:t>
          </a:r>
        </a:p>
      </dsp:txBody>
      <dsp:txXfrm>
        <a:off x="0" y="2581"/>
        <a:ext cx="5821767" cy="1760911"/>
      </dsp:txXfrm>
    </dsp:sp>
    <dsp:sp modelId="{7564C0A2-903C-EA40-8194-38C74EEA8470}">
      <dsp:nvSpPr>
        <dsp:cNvPr id="0" name=""/>
        <dsp:cNvSpPr/>
      </dsp:nvSpPr>
      <dsp:spPr>
        <a:xfrm>
          <a:off x="0" y="1763493"/>
          <a:ext cx="582176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6AFA8F-B662-804E-BDBF-BB0D6EE3389A}">
      <dsp:nvSpPr>
        <dsp:cNvPr id="0" name=""/>
        <dsp:cNvSpPr/>
      </dsp:nvSpPr>
      <dsp:spPr>
        <a:xfrm>
          <a:off x="0" y="1763493"/>
          <a:ext cx="5821767" cy="1760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2300" kern="1200" noProof="0" dirty="0"/>
            <a:t>Tokių algoritmų pritaikymas leidžia nustatyti </a:t>
          </a:r>
          <a:r>
            <a:rPr lang="lt-LT" sz="2300" b="1" kern="1200" noProof="0" dirty="0"/>
            <a:t>priklausomybės / sąryšio funkciją </a:t>
          </a:r>
          <a:r>
            <a:rPr lang="lt-LT" sz="2300" kern="1200" noProof="0" dirty="0"/>
            <a:t>tarp X ir Y kintamųjų.</a:t>
          </a:r>
        </a:p>
      </dsp:txBody>
      <dsp:txXfrm>
        <a:off x="0" y="1763493"/>
        <a:ext cx="5821767" cy="1760911"/>
      </dsp:txXfrm>
    </dsp:sp>
    <dsp:sp modelId="{33155502-049D-AA4E-B952-D1C9F8A1CD26}">
      <dsp:nvSpPr>
        <dsp:cNvPr id="0" name=""/>
        <dsp:cNvSpPr/>
      </dsp:nvSpPr>
      <dsp:spPr>
        <a:xfrm>
          <a:off x="0" y="3524404"/>
          <a:ext cx="582176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86720C-25B2-2845-938E-D9E23DD67999}">
      <dsp:nvSpPr>
        <dsp:cNvPr id="0" name=""/>
        <dsp:cNvSpPr/>
      </dsp:nvSpPr>
      <dsp:spPr>
        <a:xfrm>
          <a:off x="0" y="3524404"/>
          <a:ext cx="5821767" cy="1760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2300" kern="1200" noProof="0" dirty="0"/>
            <a:t>Turint kintamųjų priklausomybės funkciją, tikslas yra algoritmui pateikti naujus duomenis, su kuriais jis nebuvo apmokytas, norint gauti prognozuojamas Y reikšmes.</a:t>
          </a:r>
        </a:p>
      </dsp:txBody>
      <dsp:txXfrm>
        <a:off x="0" y="3524404"/>
        <a:ext cx="5821767" cy="17609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9B696-F366-4245-AEE2-AE3EF72933C8}">
      <dsp:nvSpPr>
        <dsp:cNvPr id="0" name=""/>
        <dsp:cNvSpPr/>
      </dsp:nvSpPr>
      <dsp:spPr>
        <a:xfrm>
          <a:off x="0" y="87498"/>
          <a:ext cx="5821767" cy="12378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2300" kern="1200" noProof="0" dirty="0"/>
            <a:t>Regresija yra skirta rasti </a:t>
          </a:r>
          <a:r>
            <a:rPr lang="lt-LT" sz="2300" b="1" u="sng" kern="1200" noProof="0" dirty="0"/>
            <a:t>tiesinę</a:t>
          </a:r>
          <a:r>
            <a:rPr lang="lt-LT" sz="2300" kern="1200" noProof="0" dirty="0"/>
            <a:t> </a:t>
          </a:r>
          <a:r>
            <a:rPr lang="lt-LT" sz="2300" b="1" u="sng" kern="1200" noProof="0" dirty="0"/>
            <a:t>priklausomybę</a:t>
          </a:r>
          <a:r>
            <a:rPr lang="lt-LT" sz="2300" kern="1200" noProof="0" dirty="0"/>
            <a:t> tarp nepriklausomų(x) ir priklausomo (y) kintamojo.</a:t>
          </a:r>
        </a:p>
      </dsp:txBody>
      <dsp:txXfrm>
        <a:off x="60427" y="147925"/>
        <a:ext cx="5700913" cy="1117006"/>
      </dsp:txXfrm>
    </dsp:sp>
    <dsp:sp modelId="{4C352FBB-8D57-AA41-BC04-BF82349392B0}">
      <dsp:nvSpPr>
        <dsp:cNvPr id="0" name=""/>
        <dsp:cNvSpPr/>
      </dsp:nvSpPr>
      <dsp:spPr>
        <a:xfrm>
          <a:off x="0" y="1391598"/>
          <a:ext cx="5821767" cy="1237860"/>
        </a:xfrm>
        <a:prstGeom prst="roundRect">
          <a:avLst/>
        </a:prstGeom>
        <a:solidFill>
          <a:schemeClr val="accent2">
            <a:hueOff val="1264967"/>
            <a:satOff val="-23931"/>
            <a:lumOff val="-166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2300" kern="1200" noProof="0" dirty="0"/>
            <a:t>Regresija gali būti paprastoji ir daugialypė:</a:t>
          </a:r>
        </a:p>
      </dsp:txBody>
      <dsp:txXfrm>
        <a:off x="60427" y="1452025"/>
        <a:ext cx="5700913" cy="1117006"/>
      </dsp:txXfrm>
    </dsp:sp>
    <dsp:sp modelId="{80F28848-3484-424C-8047-8F587EFC9906}">
      <dsp:nvSpPr>
        <dsp:cNvPr id="0" name=""/>
        <dsp:cNvSpPr/>
      </dsp:nvSpPr>
      <dsp:spPr>
        <a:xfrm>
          <a:off x="0" y="2629458"/>
          <a:ext cx="5821767" cy="1333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841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lt-LT" sz="1800" b="1" kern="1200" noProof="0" dirty="0"/>
            <a:t>Paprastoji regresija </a:t>
          </a:r>
          <a:r>
            <a:rPr lang="lt-LT" sz="1800" kern="1200" noProof="0" dirty="0"/>
            <a:t>tiria dviejų kintamųjų ryšį (nepriklausomo ir priklausomo kintamojo);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lt-LT" sz="1800" b="1" kern="1200" noProof="0" dirty="0"/>
            <a:t>Daugialypė regresija </a:t>
          </a:r>
          <a:r>
            <a:rPr lang="lt-LT" sz="1800" kern="1200" noProof="0" dirty="0"/>
            <a:t>tiria daugiau nei vieno nepriklausomo kintamojo ryšį su priklausomu kintamuoju.</a:t>
          </a:r>
        </a:p>
      </dsp:txBody>
      <dsp:txXfrm>
        <a:off x="0" y="2629458"/>
        <a:ext cx="5821767" cy="1333080"/>
      </dsp:txXfrm>
    </dsp:sp>
    <dsp:sp modelId="{F81C543E-D120-1546-8F01-E35F5418DECE}">
      <dsp:nvSpPr>
        <dsp:cNvPr id="0" name=""/>
        <dsp:cNvSpPr/>
      </dsp:nvSpPr>
      <dsp:spPr>
        <a:xfrm>
          <a:off x="0" y="3962539"/>
          <a:ext cx="5821767" cy="1237860"/>
        </a:xfrm>
        <a:prstGeom prst="roundRect">
          <a:avLst/>
        </a:prstGeom>
        <a:solidFill>
          <a:schemeClr val="accent2">
            <a:hueOff val="2529934"/>
            <a:satOff val="-47862"/>
            <a:lumOff val="-333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2300" kern="1200" noProof="0" dirty="0"/>
            <a:t>Regresijos tikslas yra rasti statistinį ryšį tarp kintamųjų.</a:t>
          </a:r>
        </a:p>
      </dsp:txBody>
      <dsp:txXfrm>
        <a:off x="60427" y="4022966"/>
        <a:ext cx="5700913" cy="11170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562057-AFA8-F643-B2F2-011ED2DBA396}">
      <dsp:nvSpPr>
        <dsp:cNvPr id="0" name=""/>
        <dsp:cNvSpPr/>
      </dsp:nvSpPr>
      <dsp:spPr>
        <a:xfrm>
          <a:off x="0" y="0"/>
          <a:ext cx="582176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4F2571-2621-164B-A6D4-29D3B6C405FB}">
      <dsp:nvSpPr>
        <dsp:cNvPr id="0" name=""/>
        <dsp:cNvSpPr/>
      </dsp:nvSpPr>
      <dsp:spPr>
        <a:xfrm>
          <a:off x="0" y="0"/>
          <a:ext cx="5821767" cy="13219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2700" kern="1200" noProof="0" dirty="0"/>
            <a:t>Kaip išlaidos priklauso nuo pajamų?</a:t>
          </a:r>
        </a:p>
      </dsp:txBody>
      <dsp:txXfrm>
        <a:off x="0" y="0"/>
        <a:ext cx="5821767" cy="1321974"/>
      </dsp:txXfrm>
    </dsp:sp>
    <dsp:sp modelId="{1B65D439-CE4C-2B41-81DF-108A5BBA8686}">
      <dsp:nvSpPr>
        <dsp:cNvPr id="0" name=""/>
        <dsp:cNvSpPr/>
      </dsp:nvSpPr>
      <dsp:spPr>
        <a:xfrm>
          <a:off x="0" y="1321974"/>
          <a:ext cx="582176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9E6F33-5B12-9041-AC2C-2329D0A40890}">
      <dsp:nvSpPr>
        <dsp:cNvPr id="0" name=""/>
        <dsp:cNvSpPr/>
      </dsp:nvSpPr>
      <dsp:spPr>
        <a:xfrm>
          <a:off x="0" y="1321974"/>
          <a:ext cx="5821767" cy="13219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2700" kern="1200" noProof="0" dirty="0"/>
            <a:t>Kaip nusikaltimų skaičius priklauso nuo rajono ir gyventojų skaičiaus?</a:t>
          </a:r>
        </a:p>
      </dsp:txBody>
      <dsp:txXfrm>
        <a:off x="0" y="1321974"/>
        <a:ext cx="5821767" cy="1321974"/>
      </dsp:txXfrm>
    </dsp:sp>
    <dsp:sp modelId="{706544F4-2A8E-C342-9B17-2F48EEBF538D}">
      <dsp:nvSpPr>
        <dsp:cNvPr id="0" name=""/>
        <dsp:cNvSpPr/>
      </dsp:nvSpPr>
      <dsp:spPr>
        <a:xfrm>
          <a:off x="0" y="2643948"/>
          <a:ext cx="582176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AB47E5-D1BB-3E46-88A0-CED1A8DB4E7A}">
      <dsp:nvSpPr>
        <dsp:cNvPr id="0" name=""/>
        <dsp:cNvSpPr/>
      </dsp:nvSpPr>
      <dsp:spPr>
        <a:xfrm>
          <a:off x="0" y="2643948"/>
          <a:ext cx="5821767" cy="13219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2700" kern="1200" noProof="0" dirty="0"/>
            <a:t>Kaip parduodamų ledų kiekis priklauso nuo oro temperatūros?</a:t>
          </a:r>
        </a:p>
      </dsp:txBody>
      <dsp:txXfrm>
        <a:off x="0" y="2643948"/>
        <a:ext cx="5821767" cy="1321974"/>
      </dsp:txXfrm>
    </dsp:sp>
    <dsp:sp modelId="{853EDC1C-D72E-4F4B-B4E0-BB2436D11388}">
      <dsp:nvSpPr>
        <dsp:cNvPr id="0" name=""/>
        <dsp:cNvSpPr/>
      </dsp:nvSpPr>
      <dsp:spPr>
        <a:xfrm>
          <a:off x="0" y="3965923"/>
          <a:ext cx="582176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E662D-E411-1B47-BAF9-B6F7201A1FEA}">
      <dsp:nvSpPr>
        <dsp:cNvPr id="0" name=""/>
        <dsp:cNvSpPr/>
      </dsp:nvSpPr>
      <dsp:spPr>
        <a:xfrm>
          <a:off x="0" y="3965923"/>
          <a:ext cx="5821767" cy="13219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2700" b="0" kern="1200" dirty="0"/>
            <a:t>Kaip mokinių testų rezultatai priklauso nuo mokytojo patirties ir pamokų skaičiaus? </a:t>
          </a:r>
          <a:endParaRPr lang="lt-LT" sz="2700" b="0" kern="1200" noProof="0" dirty="0"/>
        </a:p>
      </dsp:txBody>
      <dsp:txXfrm>
        <a:off x="0" y="3965923"/>
        <a:ext cx="5821767" cy="132197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562057-AFA8-F643-B2F2-011ED2DBA396}">
      <dsp:nvSpPr>
        <dsp:cNvPr id="0" name=""/>
        <dsp:cNvSpPr/>
      </dsp:nvSpPr>
      <dsp:spPr>
        <a:xfrm>
          <a:off x="0" y="727"/>
          <a:ext cx="658082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4F2571-2621-164B-A6D4-29D3B6C405FB}">
      <dsp:nvSpPr>
        <dsp:cNvPr id="0" name=""/>
        <dsp:cNvSpPr/>
      </dsp:nvSpPr>
      <dsp:spPr>
        <a:xfrm>
          <a:off x="0" y="0"/>
          <a:ext cx="6580824" cy="1191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1000" b="1" kern="1200" dirty="0"/>
            <a:t>Ekonomika ir finansai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t-LT" sz="1000" b="1" kern="1200" dirty="0"/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lt-LT" sz="1000" b="1" kern="1200" dirty="0"/>
            <a:t>Nekilnojamojo turto kainų prognozavimas</a:t>
          </a:r>
          <a:r>
            <a:rPr lang="lt-LT" sz="1000" kern="1200" dirty="0"/>
            <a:t> – pagal kvadratūrą, vietą, kambarių skaičių ir pan.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lt-LT" sz="1000" b="1" kern="1200" dirty="0"/>
            <a:t>Akcijų kainų prognozavimas</a:t>
          </a:r>
          <a:r>
            <a:rPr lang="lt-LT" sz="1000" kern="1200" dirty="0"/>
            <a:t> – naudojant istorinius kainų duomenis, apyvartą, rinkos tendencijas.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lt-LT" sz="1000" b="1" kern="1200" dirty="0"/>
            <a:t>Asmens kreditingumo rizikos įvertinimas</a:t>
          </a:r>
          <a:r>
            <a:rPr lang="lt-LT" sz="1000" kern="1200" dirty="0"/>
            <a:t> – prognozuojama tikėtina paskolos grąžinimo suma arba vėlavimo laikas.</a:t>
          </a:r>
          <a:endParaRPr lang="lt-LT" sz="1000" kern="1200" noProof="0" dirty="0"/>
        </a:p>
      </dsp:txBody>
      <dsp:txXfrm>
        <a:off x="0" y="0"/>
        <a:ext cx="6580824" cy="1191803"/>
      </dsp:txXfrm>
    </dsp:sp>
    <dsp:sp modelId="{1B65D439-CE4C-2B41-81DF-108A5BBA8686}">
      <dsp:nvSpPr>
        <dsp:cNvPr id="0" name=""/>
        <dsp:cNvSpPr/>
      </dsp:nvSpPr>
      <dsp:spPr>
        <a:xfrm>
          <a:off x="0" y="1192530"/>
          <a:ext cx="658082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9E6F33-5B12-9041-AC2C-2329D0A40890}">
      <dsp:nvSpPr>
        <dsp:cNvPr id="0" name=""/>
        <dsp:cNvSpPr/>
      </dsp:nvSpPr>
      <dsp:spPr>
        <a:xfrm>
          <a:off x="0" y="1192530"/>
          <a:ext cx="6580824" cy="1191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1000" b="1" kern="1200" dirty="0"/>
            <a:t>Sveikata ir medicina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t-LT" sz="1000" b="1" kern="1200" dirty="0"/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lt-LT" sz="1000" b="1" kern="1200" dirty="0"/>
            <a:t>Kūno masės indekso (KMI) prognozė</a:t>
          </a:r>
          <a:r>
            <a:rPr lang="lt-LT" sz="1000" kern="1200" dirty="0"/>
            <a:t> – pagal ūgį, svorį, amžių, lytį.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lt-LT" sz="1000" b="1" kern="1200" dirty="0"/>
            <a:t>Vaistų dozės nustatymas</a:t>
          </a:r>
          <a:r>
            <a:rPr lang="lt-LT" sz="1000" kern="1200" dirty="0"/>
            <a:t> – priklausomai nuo paciento svorio, amžiaus, kitų vartojamų vaistų.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lt-LT" sz="1000" b="1" kern="1200" dirty="0"/>
            <a:t>Gyvenimo trukmės prognozė</a:t>
          </a:r>
          <a:r>
            <a:rPr lang="lt-LT" sz="1000" kern="1200" dirty="0"/>
            <a:t> – pagal sveikatos istoriją, genetinius veiksnius, gyvenimo būdą.</a:t>
          </a:r>
          <a:endParaRPr lang="lt-LT" sz="1000" kern="1200" noProof="0" dirty="0"/>
        </a:p>
      </dsp:txBody>
      <dsp:txXfrm>
        <a:off x="0" y="1192530"/>
        <a:ext cx="6580824" cy="1191803"/>
      </dsp:txXfrm>
    </dsp:sp>
    <dsp:sp modelId="{706544F4-2A8E-C342-9B17-2F48EEBF538D}">
      <dsp:nvSpPr>
        <dsp:cNvPr id="0" name=""/>
        <dsp:cNvSpPr/>
      </dsp:nvSpPr>
      <dsp:spPr>
        <a:xfrm>
          <a:off x="0" y="2384333"/>
          <a:ext cx="658082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AB47E5-D1BB-3E46-88A0-CED1A8DB4E7A}">
      <dsp:nvSpPr>
        <dsp:cNvPr id="0" name=""/>
        <dsp:cNvSpPr/>
      </dsp:nvSpPr>
      <dsp:spPr>
        <a:xfrm>
          <a:off x="0" y="2384333"/>
          <a:ext cx="6580824" cy="1191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1000" b="1" kern="1200" dirty="0"/>
            <a:t>Verslas ir rinkodara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t-LT" sz="1000" b="1" kern="1200" dirty="0"/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lt-LT" sz="1000" b="1" kern="1200" dirty="0"/>
            <a:t>Pardavimų prognozavimas</a:t>
          </a:r>
          <a:r>
            <a:rPr lang="lt-LT" sz="1000" kern="1200" dirty="0"/>
            <a:t> – pagal metų laiką, reklamos biudžetą, praėjusių mėnesių pardavimus.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lt-LT" sz="1000" b="1" kern="1200" dirty="0"/>
            <a:t>Klientų vertės prognozė (</a:t>
          </a:r>
          <a:r>
            <a:rPr lang="lt-LT" sz="1000" b="1" kern="1200" dirty="0" err="1"/>
            <a:t>Customer</a:t>
          </a:r>
          <a:r>
            <a:rPr lang="lt-LT" sz="1000" b="1" kern="1200" dirty="0"/>
            <a:t> </a:t>
          </a:r>
          <a:r>
            <a:rPr lang="lt-LT" sz="1000" b="1" kern="1200" dirty="0" err="1"/>
            <a:t>Lifetime</a:t>
          </a:r>
          <a:r>
            <a:rPr lang="lt-LT" sz="1000" b="1" kern="1200" dirty="0"/>
            <a:t> </a:t>
          </a:r>
          <a:r>
            <a:rPr lang="lt-LT" sz="1000" b="1" kern="1200" dirty="0" err="1"/>
            <a:t>Value</a:t>
          </a:r>
          <a:r>
            <a:rPr lang="lt-LT" sz="1000" b="1" kern="1200" dirty="0"/>
            <a:t>)</a:t>
          </a:r>
          <a:r>
            <a:rPr lang="lt-LT" sz="1000" kern="1200" dirty="0"/>
            <a:t> – remiantis pirkimų dažniu, išleidžiama suma, lojalumo programų duomenimis.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lt-LT" sz="1000" b="1" kern="1200" dirty="0"/>
            <a:t>Rinkodaros kampanijos efektyvumo vertinimas</a:t>
          </a:r>
          <a:r>
            <a:rPr lang="lt-LT" sz="1000" kern="1200" dirty="0"/>
            <a:t> – prognozuojamas pasiektų žmonių skaičius ar konversijų rodiklis.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lt-LT" sz="1000" kern="1200" noProof="0" dirty="0"/>
        </a:p>
      </dsp:txBody>
      <dsp:txXfrm>
        <a:off x="0" y="2384333"/>
        <a:ext cx="6580824" cy="1191803"/>
      </dsp:txXfrm>
    </dsp:sp>
    <dsp:sp modelId="{853EDC1C-D72E-4F4B-B4E0-BB2436D11388}">
      <dsp:nvSpPr>
        <dsp:cNvPr id="0" name=""/>
        <dsp:cNvSpPr/>
      </dsp:nvSpPr>
      <dsp:spPr>
        <a:xfrm>
          <a:off x="0" y="3576137"/>
          <a:ext cx="658082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E662D-E411-1B47-BAF9-B6F7201A1FEA}">
      <dsp:nvSpPr>
        <dsp:cNvPr id="0" name=""/>
        <dsp:cNvSpPr/>
      </dsp:nvSpPr>
      <dsp:spPr>
        <a:xfrm>
          <a:off x="0" y="3576137"/>
          <a:ext cx="6580824" cy="1191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lt-LT" sz="1000" b="1" kern="1200" dirty="0"/>
            <a:t>Technologijos ir pramonė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lt-LT" sz="1000" b="1" kern="1200" dirty="0"/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lt-LT" sz="1000" b="1" kern="1200" dirty="0"/>
            <a:t>Energetikos sąnaudų prognozavimas</a:t>
          </a:r>
          <a:r>
            <a:rPr lang="lt-LT" sz="1000" kern="1200" dirty="0"/>
            <a:t> – pagal metų laiką, paros laiką, gamybos lygį.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lt-LT" sz="1000" b="1" kern="1200" dirty="0"/>
            <a:t>Mašinos dalių susidėvėjimo laiko prognozė</a:t>
          </a:r>
          <a:r>
            <a:rPr lang="lt-LT" sz="1000" kern="1200" dirty="0"/>
            <a:t> – pagal naudojimo dažnį, temperatūrą, apkrovą.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lt-LT" sz="1000" b="1" kern="1200" dirty="0"/>
            <a:t>Interneto svetainės lankomumo prognozė</a:t>
          </a:r>
          <a:r>
            <a:rPr lang="lt-LT" sz="1000" kern="1200" dirty="0"/>
            <a:t> – pagal reklamos išlaidas, SEO poziciją, ankstesnių dienų srautą.</a:t>
          </a:r>
          <a:endParaRPr lang="lt-LT" sz="1000" kern="1200" noProof="0" dirty="0"/>
        </a:p>
      </dsp:txBody>
      <dsp:txXfrm>
        <a:off x="0" y="3576137"/>
        <a:ext cx="6580824" cy="1191803"/>
      </dsp:txXfrm>
    </dsp:sp>
    <dsp:sp modelId="{B4A21FE7-4F03-4447-AEA7-5E369900CD49}">
      <dsp:nvSpPr>
        <dsp:cNvPr id="0" name=""/>
        <dsp:cNvSpPr/>
      </dsp:nvSpPr>
      <dsp:spPr>
        <a:xfrm>
          <a:off x="0" y="4767940"/>
          <a:ext cx="6580824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86EBC3-CC23-9E45-9DD3-C26AFFB10E67}">
      <dsp:nvSpPr>
        <dsp:cNvPr id="0" name=""/>
        <dsp:cNvSpPr/>
      </dsp:nvSpPr>
      <dsp:spPr>
        <a:xfrm>
          <a:off x="0" y="4767940"/>
          <a:ext cx="6580824" cy="1191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1000" b="1" kern="1200" dirty="0"/>
            <a:t>Socialiniai mokslai ir švietimas. 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t-LT" sz="1000" b="1" kern="1200" dirty="0"/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1000" b="1" kern="1200" dirty="0"/>
            <a:t>Studentų pažymių prognozė</a:t>
          </a:r>
          <a:r>
            <a:rPr lang="lt-LT" sz="1000" kern="1200" dirty="0"/>
            <a:t> – pagal lankomumą, mokytojo įvertinimus, testų rezultatus.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1000" b="1" kern="1200" dirty="0"/>
            <a:t>Gyventojų skaičiaus prognozavimas</a:t>
          </a:r>
          <a:r>
            <a:rPr lang="lt-LT" sz="1000" kern="1200" dirty="0"/>
            <a:t> – pagal gimstamumą, mirtingumą, migracijos tendencijas.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1000" b="1" kern="1200" dirty="0"/>
            <a:t>Socialinių tinklų postų populiarumo prognozė</a:t>
          </a:r>
          <a:r>
            <a:rPr lang="lt-LT" sz="1000" kern="1200" dirty="0"/>
            <a:t> – pagal laikų skaičių, žymų kiekį, ankstesnius pasiekiamumus.</a:t>
          </a:r>
          <a:endParaRPr lang="lt-LT" sz="1000" kern="1200" noProof="0" dirty="0"/>
        </a:p>
      </dsp:txBody>
      <dsp:txXfrm>
        <a:off x="0" y="4767940"/>
        <a:ext cx="6580824" cy="119180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AA15A4-DB07-5441-8C01-BCC0CE84CB01}">
      <dsp:nvSpPr>
        <dsp:cNvPr id="0" name=""/>
        <dsp:cNvSpPr/>
      </dsp:nvSpPr>
      <dsp:spPr>
        <a:xfrm>
          <a:off x="0" y="1800747"/>
          <a:ext cx="5006371" cy="65520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4000"/>
                <a:satMod val="130000"/>
                <a:lumMod val="9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2800" kern="1200" noProof="0" dirty="0"/>
            <a:t>𝒚 = 𝒃</a:t>
          </a:r>
          <a:r>
            <a:rPr lang="lt-LT" sz="2800" kern="1200" baseline="-25000" noProof="0" dirty="0"/>
            <a:t>𝟎</a:t>
          </a:r>
          <a:r>
            <a:rPr lang="lt-LT" sz="2800" kern="1200" noProof="0" dirty="0"/>
            <a:t> + 𝒃</a:t>
          </a:r>
          <a:r>
            <a:rPr lang="lt-LT" sz="2800" kern="1200" baseline="-25000" noProof="0" dirty="0"/>
            <a:t>𝟏</a:t>
          </a:r>
          <a:r>
            <a:rPr lang="lt-LT" sz="2800" kern="1200" noProof="0" dirty="0"/>
            <a:t>𝒙</a:t>
          </a:r>
          <a:r>
            <a:rPr lang="lt-LT" sz="2800" kern="1200" baseline="-25000" noProof="0" dirty="0"/>
            <a:t>𝟏</a:t>
          </a:r>
          <a:r>
            <a:rPr lang="lt-LT" sz="2800" kern="1200" noProof="0" dirty="0"/>
            <a:t> + … + 𝒃</a:t>
          </a:r>
          <a:r>
            <a:rPr lang="lt-LT" sz="2800" kern="1200" baseline="-25000" noProof="0" dirty="0"/>
            <a:t>𝒏</a:t>
          </a:r>
          <a:r>
            <a:rPr lang="lt-LT" sz="2800" kern="1200" noProof="0" dirty="0"/>
            <a:t>𝒙</a:t>
          </a:r>
          <a:r>
            <a:rPr lang="lt-LT" sz="2800" kern="1200" baseline="-25000" noProof="0" dirty="0"/>
            <a:t>𝒏</a:t>
          </a:r>
          <a:r>
            <a:rPr lang="lt-LT" sz="2800" kern="1200" noProof="0" dirty="0"/>
            <a:t> + 𝜺</a:t>
          </a:r>
        </a:p>
      </dsp:txBody>
      <dsp:txXfrm>
        <a:off x="31984" y="1832731"/>
        <a:ext cx="4942403" cy="591232"/>
      </dsp:txXfrm>
    </dsp:sp>
    <dsp:sp modelId="{F15474DE-C50F-CE4C-9165-0544842BE111}">
      <dsp:nvSpPr>
        <dsp:cNvPr id="0" name=""/>
        <dsp:cNvSpPr/>
      </dsp:nvSpPr>
      <dsp:spPr>
        <a:xfrm>
          <a:off x="0" y="2455947"/>
          <a:ext cx="5006371" cy="985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952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lt-LT" sz="1200" kern="1200" noProof="0" dirty="0"/>
            <a:t>y – priklausomas kintamasis;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lt-LT" sz="1200" kern="1200" noProof="0" dirty="0"/>
            <a:t>b</a:t>
          </a:r>
          <a:r>
            <a:rPr lang="lt-LT" sz="1200" kern="1200" baseline="-25000" noProof="0" dirty="0"/>
            <a:t>0</a:t>
          </a:r>
          <a:r>
            <a:rPr lang="lt-LT" sz="1200" kern="1200" noProof="0" dirty="0"/>
            <a:t> – konstanta;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lt-LT" sz="1200" kern="1200" noProof="0" dirty="0"/>
            <a:t>b</a:t>
          </a:r>
          <a:r>
            <a:rPr lang="lt-LT" sz="1200" kern="1200" baseline="-25000" noProof="0" dirty="0"/>
            <a:t>1</a:t>
          </a:r>
          <a:r>
            <a:rPr lang="lt-LT" sz="1200" kern="1200" noProof="0" dirty="0"/>
            <a:t>, .. , </a:t>
          </a:r>
          <a:r>
            <a:rPr lang="lt-LT" sz="1200" kern="1200" noProof="0" dirty="0" err="1"/>
            <a:t>b</a:t>
          </a:r>
          <a:r>
            <a:rPr lang="lt-LT" sz="1200" kern="1200" baseline="-25000" noProof="0" dirty="0" err="1"/>
            <a:t>n</a:t>
          </a:r>
          <a:r>
            <a:rPr lang="lt-LT" sz="1200" kern="1200" noProof="0" dirty="0"/>
            <a:t> – koeficientai;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lt-LT" sz="1200" kern="1200" noProof="0" dirty="0"/>
            <a:t>x</a:t>
          </a:r>
          <a:r>
            <a:rPr lang="lt-LT" sz="1200" kern="1200" baseline="-25000" noProof="0" dirty="0"/>
            <a:t>1</a:t>
          </a:r>
          <a:r>
            <a:rPr lang="lt-LT" sz="1200" kern="1200" noProof="0" dirty="0"/>
            <a:t>, .. , </a:t>
          </a:r>
          <a:r>
            <a:rPr lang="lt-LT" sz="1200" kern="1200" noProof="0" dirty="0" err="1"/>
            <a:t>x</a:t>
          </a:r>
          <a:r>
            <a:rPr lang="lt-LT" sz="1200" kern="1200" baseline="-25000" noProof="0" dirty="0" err="1"/>
            <a:t>n</a:t>
          </a:r>
          <a:r>
            <a:rPr lang="lt-LT" sz="1200" kern="1200" noProof="0" dirty="0"/>
            <a:t>– nepriklausomi kintamieji;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lt-LT" sz="1200" kern="1200" noProof="0" dirty="0"/>
            <a:t>𝜀 – liekamoji paklaida, </a:t>
          </a:r>
          <a:r>
            <a:rPr lang="lt-LT" sz="1200" kern="1200" noProof="0" dirty="0" err="1"/>
            <a:t>t.y</a:t>
          </a:r>
          <a:r>
            <a:rPr lang="lt-LT" sz="1200" kern="1200" noProof="0" dirty="0"/>
            <a:t>. viskas nuo ko dar gali priklausyti Y.</a:t>
          </a:r>
        </a:p>
      </dsp:txBody>
      <dsp:txXfrm>
        <a:off x="0" y="2455947"/>
        <a:ext cx="5006371" cy="98532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EC0DC2-95C5-7640-BDE8-6B383D9838F2}">
      <dsp:nvSpPr>
        <dsp:cNvPr id="0" name=""/>
        <dsp:cNvSpPr/>
      </dsp:nvSpPr>
      <dsp:spPr>
        <a:xfrm>
          <a:off x="0" y="839595"/>
          <a:ext cx="10859100" cy="842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3600" kern="1200" noProof="0" dirty="0"/>
            <a:t>𝒚 = 𝒃</a:t>
          </a:r>
          <a:r>
            <a:rPr lang="lt-LT" sz="3600" kern="1200" baseline="-25000" noProof="0" dirty="0"/>
            <a:t>𝟎</a:t>
          </a:r>
          <a:r>
            <a:rPr lang="lt-LT" sz="3600" kern="1200" noProof="0" dirty="0"/>
            <a:t> + 𝒃</a:t>
          </a:r>
          <a:r>
            <a:rPr lang="lt-LT" sz="3600" kern="1200" baseline="-25000" noProof="0" dirty="0"/>
            <a:t>𝟏</a:t>
          </a:r>
          <a:r>
            <a:rPr lang="lt-LT" sz="3600" kern="1200" noProof="0" dirty="0"/>
            <a:t>𝒙</a:t>
          </a:r>
          <a:r>
            <a:rPr lang="lt-LT" sz="3600" kern="1200" baseline="-25000" noProof="0" dirty="0"/>
            <a:t>𝟏</a:t>
          </a:r>
          <a:r>
            <a:rPr lang="lt-LT" sz="3600" kern="1200" noProof="0" dirty="0"/>
            <a:t> + … + 𝒃</a:t>
          </a:r>
          <a:r>
            <a:rPr lang="lt-LT" sz="3600" kern="1200" baseline="-25000" noProof="0" dirty="0"/>
            <a:t>𝒏</a:t>
          </a:r>
          <a:r>
            <a:rPr lang="lt-LT" sz="3600" kern="1200" noProof="0" dirty="0"/>
            <a:t>𝒙</a:t>
          </a:r>
          <a:r>
            <a:rPr lang="lt-LT" sz="3600" kern="1200" baseline="-25000" noProof="0" dirty="0"/>
            <a:t>𝒏</a:t>
          </a:r>
          <a:endParaRPr lang="lt-LT" sz="3600" kern="1200" noProof="0" dirty="0"/>
        </a:p>
      </dsp:txBody>
      <dsp:txXfrm>
        <a:off x="41123" y="880718"/>
        <a:ext cx="10776854" cy="760154"/>
      </dsp:txXfrm>
    </dsp:sp>
    <dsp:sp modelId="{481E37D3-09AC-C04B-975E-3522E537174C}">
      <dsp:nvSpPr>
        <dsp:cNvPr id="0" name=""/>
        <dsp:cNvSpPr/>
      </dsp:nvSpPr>
      <dsp:spPr>
        <a:xfrm>
          <a:off x="0" y="1681995"/>
          <a:ext cx="10859100" cy="1415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4776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lt-LT" sz="2800" kern="1200" noProof="0" dirty="0"/>
            <a:t>Įverčiai 𝑏</a:t>
          </a:r>
          <a:r>
            <a:rPr lang="lt-LT" sz="2800" kern="1200" baseline="-25000" noProof="0" dirty="0"/>
            <a:t>0</a:t>
          </a:r>
          <a:r>
            <a:rPr lang="lt-LT" sz="2800" kern="1200" noProof="0" dirty="0"/>
            <a:t>, 𝑏</a:t>
          </a:r>
          <a:r>
            <a:rPr lang="lt-LT" sz="2800" kern="1200" baseline="-25000" noProof="0" dirty="0"/>
            <a:t>1</a:t>
          </a:r>
          <a:r>
            <a:rPr lang="lt-LT" sz="2800" kern="1200" noProof="0" dirty="0"/>
            <a:t>, …  , 𝑏</a:t>
          </a:r>
          <a:r>
            <a:rPr lang="lt-LT" sz="2800" kern="1200" baseline="-25000" noProof="0" dirty="0"/>
            <a:t>𝑛</a:t>
          </a:r>
          <a:r>
            <a:rPr lang="lt-LT" sz="2800" kern="1200" noProof="0" dirty="0"/>
            <a:t> gaunami panaudojus imties duomenis.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lt-LT" sz="2800" kern="1200" noProof="0" dirty="0"/>
            <a:t>Jei 𝑏</a:t>
          </a:r>
          <a:r>
            <a:rPr lang="lt-LT" sz="2800" kern="1200" baseline="-25000" noProof="0" dirty="0"/>
            <a:t>1</a:t>
          </a:r>
          <a:r>
            <a:rPr lang="lt-LT" sz="2800" kern="1200" noProof="0" dirty="0"/>
            <a:t> &gt; 0, tai x</a:t>
          </a:r>
          <a:r>
            <a:rPr lang="lt-LT" sz="2800" kern="1200" baseline="-25000" noProof="0" dirty="0"/>
            <a:t>1</a:t>
          </a:r>
          <a:r>
            <a:rPr lang="lt-LT" sz="2800" kern="1200" noProof="0" dirty="0"/>
            <a:t> didėjant, y didėja.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lt-LT" sz="2800" kern="1200" noProof="0" dirty="0"/>
            <a:t>Jei 𝑏</a:t>
          </a:r>
          <a:r>
            <a:rPr lang="lt-LT" sz="2800" kern="1200" baseline="-25000" noProof="0" dirty="0"/>
            <a:t>1</a:t>
          </a:r>
          <a:r>
            <a:rPr lang="lt-LT" sz="2800" kern="1200" noProof="0" dirty="0"/>
            <a:t> &lt; 0, tai x</a:t>
          </a:r>
          <a:r>
            <a:rPr lang="lt-LT" sz="2800" kern="1200" baseline="-25000" noProof="0" dirty="0"/>
            <a:t>1</a:t>
          </a:r>
          <a:r>
            <a:rPr lang="lt-LT" sz="2800" kern="1200" noProof="0" dirty="0"/>
            <a:t> didėjant, y mažėja.</a:t>
          </a:r>
        </a:p>
      </dsp:txBody>
      <dsp:txXfrm>
        <a:off x="0" y="1681995"/>
        <a:ext cx="10859100" cy="141588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EC0DC2-95C5-7640-BDE8-6B383D9838F2}">
      <dsp:nvSpPr>
        <dsp:cNvPr id="0" name=""/>
        <dsp:cNvSpPr/>
      </dsp:nvSpPr>
      <dsp:spPr>
        <a:xfrm>
          <a:off x="0" y="652111"/>
          <a:ext cx="10859100" cy="3285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lt-LT" sz="3900" kern="1200" noProof="0" dirty="0">
              <a:solidFill>
                <a:schemeClr val="tx1"/>
              </a:solidFill>
              <a:ea typeface="Verdana"/>
            </a:rPr>
            <a:t>Nustatant 𝑏 reikšmes, </a:t>
          </a:r>
          <a:r>
            <a:rPr lang="lt-LT" sz="3900" b="1" kern="1200" noProof="0" dirty="0">
              <a:solidFill>
                <a:schemeClr val="tx1"/>
              </a:solidFill>
              <a:ea typeface="Verdana"/>
            </a:rPr>
            <a:t>modelis parenka jas taip, kad modelio paklaidos būtų kuo mažesnės</a:t>
          </a:r>
          <a:r>
            <a:rPr lang="lt-LT" sz="3900" kern="1200" noProof="0" dirty="0">
              <a:solidFill>
                <a:schemeClr val="tx1"/>
              </a:solidFill>
              <a:ea typeface="Verdana"/>
            </a:rPr>
            <a:t>. Modelį vertinant pagal paklaidų kvadratą, paklaidoms skaičiuoti naudojama ši formulė:</a:t>
          </a:r>
          <a:endParaRPr lang="lt-LT" sz="3900" kern="1200" noProof="0" dirty="0"/>
        </a:p>
      </dsp:txBody>
      <dsp:txXfrm>
        <a:off x="160378" y="812489"/>
        <a:ext cx="10538344" cy="2964604"/>
      </dsp:txXfrm>
    </dsp:sp>
    <dsp:sp modelId="{481E37D3-09AC-C04B-975E-3522E537174C}">
      <dsp:nvSpPr>
        <dsp:cNvPr id="0" name=""/>
        <dsp:cNvSpPr/>
      </dsp:nvSpPr>
      <dsp:spPr>
        <a:xfrm>
          <a:off x="0" y="3288495"/>
          <a:ext cx="10859100" cy="645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4776" tIns="49530" rIns="277368" bIns="495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lt-LT" sz="3000" kern="1200" noProof="0" dirty="0"/>
        </a:p>
      </dsp:txBody>
      <dsp:txXfrm>
        <a:off x="0" y="3288495"/>
        <a:ext cx="10859100" cy="64584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3E3046-93A0-954E-A3D2-8B97F34B0906}">
      <dsp:nvSpPr>
        <dsp:cNvPr id="0" name=""/>
        <dsp:cNvSpPr/>
      </dsp:nvSpPr>
      <dsp:spPr>
        <a:xfrm>
          <a:off x="0" y="0"/>
          <a:ext cx="7697163" cy="13532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2100" kern="1200" noProof="0" dirty="0"/>
            <a:t>𝒂𝒕𝒍𝒚𝒈𝒊𝒏𝒊𝒎𝒂𝒔 = 𝒃</a:t>
          </a:r>
          <a:r>
            <a:rPr lang="lt-LT" sz="2100" kern="1200" baseline="-25000" noProof="0" dirty="0"/>
            <a:t>𝟎</a:t>
          </a:r>
          <a:r>
            <a:rPr lang="lt-LT" sz="2100" kern="1200" noProof="0" dirty="0"/>
            <a:t> + 𝒃</a:t>
          </a:r>
          <a:r>
            <a:rPr lang="lt-LT" sz="2100" kern="1200" baseline="-25000" noProof="0" dirty="0"/>
            <a:t>𝟏</a:t>
          </a:r>
          <a:r>
            <a:rPr lang="lt-LT" sz="2100" kern="1200" noProof="0" dirty="0"/>
            <a:t> ∙ 𝒑𝒂𝒕𝒊𝒓𝒕𝒊𝒔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lt-LT" sz="1600" kern="1200" noProof="0" dirty="0"/>
            <a:t>𝑏</a:t>
          </a:r>
          <a:r>
            <a:rPr lang="lt-LT" sz="1600" kern="1200" baseline="-25000" noProof="0" dirty="0"/>
            <a:t>0 </a:t>
          </a:r>
          <a:r>
            <a:rPr lang="lt-LT" sz="1600" kern="1200" noProof="0" dirty="0"/>
            <a:t>– nurodo koks yra atlyginimas, kai darbuotojas neturi patirties (patirtis = 0).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lt-LT" sz="1600" kern="1200" noProof="0" dirty="0"/>
            <a:t>𝑏</a:t>
          </a:r>
          <a:r>
            <a:rPr lang="lt-LT" sz="1600" kern="1200" baseline="-25000" noProof="0" dirty="0"/>
            <a:t>1</a:t>
          </a:r>
          <a:r>
            <a:rPr lang="lt-LT" sz="1600" kern="1200" noProof="0" dirty="0"/>
            <a:t> – regresijos tiesės </a:t>
          </a:r>
          <a:r>
            <a:rPr lang="lt-LT" sz="1600" kern="1200" noProof="0" dirty="0" err="1"/>
            <a:t>nuolygis</a:t>
          </a:r>
          <a:r>
            <a:rPr lang="lt-LT" sz="1600" kern="1200" noProof="0" dirty="0"/>
            <a:t> (angl. </a:t>
          </a:r>
          <a:r>
            <a:rPr lang="lt-LT" sz="1600" i="1" kern="1200" noProof="0" dirty="0"/>
            <a:t>slope</a:t>
          </a:r>
          <a:r>
            <a:rPr lang="lt-LT" sz="1600" kern="1200" noProof="0" dirty="0"/>
            <a:t>).</a:t>
          </a:r>
        </a:p>
      </dsp:txBody>
      <dsp:txXfrm>
        <a:off x="39636" y="39636"/>
        <a:ext cx="6298438" cy="1274013"/>
      </dsp:txXfrm>
    </dsp:sp>
    <dsp:sp modelId="{EEE99CD9-3F21-EB4F-8A30-1A4E4445A77F}">
      <dsp:nvSpPr>
        <dsp:cNvPr id="0" name=""/>
        <dsp:cNvSpPr/>
      </dsp:nvSpPr>
      <dsp:spPr>
        <a:xfrm>
          <a:off x="1358322" y="1654015"/>
          <a:ext cx="7697163" cy="13532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2100" kern="1200" noProof="0" dirty="0"/>
            <a:t>Koeficientas 𝑏</a:t>
          </a:r>
          <a:r>
            <a:rPr lang="lt-LT" sz="2100" kern="1200" baseline="-25000" noProof="0" dirty="0"/>
            <a:t>1</a:t>
          </a:r>
          <a:r>
            <a:rPr lang="lt-LT" sz="2100" kern="1200" noProof="0" dirty="0"/>
            <a:t> parodo, kiek pasikeis </a:t>
          </a:r>
          <a:r>
            <a:rPr lang="lt-LT" sz="2100" i="1" kern="1200" noProof="0" dirty="0"/>
            <a:t>Y </a:t>
          </a:r>
          <a:r>
            <a:rPr lang="lt-LT" sz="2100" kern="1200" noProof="0" dirty="0"/>
            <a:t>reikšmė, vienetu padidinus </a:t>
          </a:r>
          <a:r>
            <a:rPr lang="lt-LT" sz="2100" i="1" kern="1200" noProof="0" dirty="0"/>
            <a:t>X </a:t>
          </a:r>
          <a:r>
            <a:rPr lang="lt-LT" sz="2100" kern="1200" noProof="0" dirty="0"/>
            <a:t>ir fiksavus visų kitų regresorių reikšmes.</a:t>
          </a:r>
        </a:p>
      </dsp:txBody>
      <dsp:txXfrm>
        <a:off x="1397958" y="1693651"/>
        <a:ext cx="5379932" cy="1274013"/>
      </dsp:txXfrm>
    </dsp:sp>
    <dsp:sp modelId="{C869F532-E55B-C942-B70D-3DBFEFC6BFC0}">
      <dsp:nvSpPr>
        <dsp:cNvPr id="0" name=""/>
        <dsp:cNvSpPr/>
      </dsp:nvSpPr>
      <dsp:spPr>
        <a:xfrm>
          <a:off x="6817527" y="1063832"/>
          <a:ext cx="879635" cy="87963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t-LT" sz="3600" kern="1200" noProof="0" dirty="0"/>
        </a:p>
      </dsp:txBody>
      <dsp:txXfrm>
        <a:off x="7015445" y="1063832"/>
        <a:ext cx="483799" cy="6619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07C5B7-B086-4EBD-B654-37A2AB64BA55}" type="datetimeFigureOut">
              <a:rPr lang="en-US"/>
              <a:t>8/5/25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978A03-8004-41D9-8E9D-8B196F8AD452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731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Paprastoji regresija (angl. </a:t>
            </a:r>
            <a:r>
              <a:rPr lang="lt-LT" i="1" dirty="0" err="1"/>
              <a:t>Simple</a:t>
            </a:r>
            <a:r>
              <a:rPr lang="lt-LT" i="1" dirty="0"/>
              <a:t> </a:t>
            </a:r>
            <a:r>
              <a:rPr lang="lt-LT" i="1" dirty="0" err="1"/>
              <a:t>Linear</a:t>
            </a:r>
            <a:r>
              <a:rPr lang="lt-LT" i="1" dirty="0"/>
              <a:t> </a:t>
            </a:r>
            <a:r>
              <a:rPr lang="lt-LT" i="1" dirty="0" err="1"/>
              <a:t>Regression</a:t>
            </a:r>
            <a:r>
              <a:rPr lang="lt-LT" dirty="0"/>
              <a:t>) turi kelis sinonimus, priklausomai nuo konteksto:</a:t>
            </a:r>
          </a:p>
          <a:p>
            <a:r>
              <a:rPr lang="lt-LT" b="1" dirty="0"/>
              <a:t>Vieno kintamojo regresija</a:t>
            </a:r>
            <a:r>
              <a:rPr lang="lt-LT" dirty="0"/>
              <a:t> – pabrėžiama, kad modelyje yra tik vienas nepriklausomas kintamasis.</a:t>
            </a:r>
          </a:p>
          <a:p>
            <a:r>
              <a:rPr lang="lt-LT" b="1" dirty="0"/>
              <a:t>Tiesinė vienmatė regresija</a:t>
            </a:r>
            <a:r>
              <a:rPr lang="lt-LT" dirty="0"/>
              <a:t> – išskiriama, kad tai tiesinė priklausomybė tarp dviejų kintamųjų.</a:t>
            </a:r>
          </a:p>
          <a:p>
            <a:r>
              <a:rPr lang="lt-LT" b="1" dirty="0" err="1"/>
              <a:t>Bivariacinė</a:t>
            </a:r>
            <a:r>
              <a:rPr lang="lt-LT" b="1" dirty="0"/>
              <a:t> regresija</a:t>
            </a:r>
            <a:r>
              <a:rPr lang="lt-LT" dirty="0"/>
              <a:t> – pabrėžiama, kad modeliuojamas ryšys tarp dviejų kintamųjų (priklausomo ir nepriklausomo).</a:t>
            </a:r>
          </a:p>
          <a:p>
            <a:endParaRPr lang="en-US" b="1" dirty="0"/>
          </a:p>
          <a:p>
            <a:r>
              <a:rPr lang="lt-LT" b="1" dirty="0"/>
              <a:t>Daugialypės regresijos sinonimai:</a:t>
            </a:r>
          </a:p>
          <a:p>
            <a:r>
              <a:rPr lang="lt-LT" b="1" dirty="0"/>
              <a:t>Kelių kintamųjų regresija</a:t>
            </a:r>
            <a:r>
              <a:rPr lang="lt-LT" dirty="0"/>
              <a:t> – pabrėžia, kad yra daugiau nei vienas nepriklausomas kintamasis.</a:t>
            </a:r>
          </a:p>
          <a:p>
            <a:r>
              <a:rPr lang="lt-LT" b="1" dirty="0" err="1"/>
              <a:t>Daugiakintamė</a:t>
            </a:r>
            <a:r>
              <a:rPr lang="lt-LT" b="1" dirty="0"/>
              <a:t> regresija</a:t>
            </a:r>
            <a:r>
              <a:rPr lang="lt-LT" dirty="0"/>
              <a:t> – trumpesnė, bet aiški forma.</a:t>
            </a:r>
          </a:p>
          <a:p>
            <a:r>
              <a:rPr lang="lt-LT" b="1" dirty="0" err="1"/>
              <a:t>Multivariatė</a:t>
            </a:r>
            <a:r>
              <a:rPr lang="lt-LT" b="1" dirty="0"/>
              <a:t> tiesinė regresija</a:t>
            </a:r>
            <a:r>
              <a:rPr lang="lt-LT" dirty="0"/>
              <a:t> </a:t>
            </a:r>
            <a:r>
              <a:rPr lang="lt-LT" i="1" dirty="0"/>
              <a:t>(kai kuriose literatūrose)</a:t>
            </a:r>
            <a:r>
              <a:rPr lang="lt-LT" dirty="0"/>
              <a:t> – nors šis terminas kartais vartojamas ir apie kelių </a:t>
            </a:r>
            <a:r>
              <a:rPr lang="lt-LT" b="1" dirty="0"/>
              <a:t>priklausomų</a:t>
            </a:r>
            <a:r>
              <a:rPr lang="lt-LT" dirty="0"/>
              <a:t> kintamųjų modelius, kai kur jis naudojamas kaip </a:t>
            </a:r>
            <a:r>
              <a:rPr lang="lt-LT" i="1" dirty="0" err="1"/>
              <a:t>multiple</a:t>
            </a:r>
            <a:r>
              <a:rPr lang="lt-LT" i="1" dirty="0"/>
              <a:t> </a:t>
            </a:r>
            <a:r>
              <a:rPr lang="lt-LT" i="1" dirty="0" err="1"/>
              <a:t>regression</a:t>
            </a:r>
            <a:r>
              <a:rPr lang="lt-LT" dirty="0"/>
              <a:t> sinonimas.</a:t>
            </a:r>
          </a:p>
          <a:p>
            <a:r>
              <a:rPr lang="lt-LT" b="1" dirty="0"/>
              <a:t>Tiesinė regresija su keliais </a:t>
            </a:r>
            <a:r>
              <a:rPr lang="lt-LT" b="1" dirty="0" err="1"/>
              <a:t>prediktoriais</a:t>
            </a:r>
            <a:r>
              <a:rPr lang="lt-LT" dirty="0"/>
              <a:t> – akcentuoja modelio struktūrą.</a:t>
            </a:r>
          </a:p>
          <a:p>
            <a:r>
              <a:rPr lang="lt-LT" b="1" dirty="0"/>
              <a:t>Tiesinė regresija su keliomis nepriklausomomis reikšmėmis</a:t>
            </a:r>
            <a:r>
              <a:rPr lang="lt-LT" dirty="0"/>
              <a:t> – ilgesnė formuluotė, bet naudinga aiškinant pradedantiesiems.</a:t>
            </a:r>
          </a:p>
          <a:p>
            <a:endParaRPr lang="lt-LT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78A03-8004-41D9-8E9D-8B196F8AD4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4947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9A3FD8AE-B98F-EC9F-F313-2EE87E4A9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>
            <a:extLst>
              <a:ext uri="{FF2B5EF4-FFF2-40B4-BE49-F238E27FC236}">
                <a16:creationId xmlns:a16="http://schemas.microsoft.com/office/drawing/2014/main" id="{7328B8D0-2444-807C-1223-AC6EBADAD1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lt-LT" dirty="0"/>
              <a:t>r_i^2 – tai </a:t>
            </a:r>
            <a:r>
              <a:rPr lang="lt-LT" b="1" dirty="0"/>
              <a:t>kvadratinė paklaida (</a:t>
            </a:r>
            <a:r>
              <a:rPr lang="lt-LT" b="1" dirty="0" err="1"/>
              <a:t>squared</a:t>
            </a:r>
            <a:r>
              <a:rPr lang="lt-LT" b="1" dirty="0"/>
              <a:t> </a:t>
            </a:r>
            <a:r>
              <a:rPr lang="lt-LT" b="1" dirty="0" err="1"/>
              <a:t>error</a:t>
            </a:r>
            <a:r>
              <a:rPr lang="lt-LT" b="1" dirty="0"/>
              <a:t>)</a:t>
            </a:r>
            <a:r>
              <a:rPr lang="lt-LT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lt-LT" dirty="0" err="1"/>
              <a:t>S</a:t>
            </a:r>
            <a:r>
              <a:rPr lang="lt-LT" dirty="0"/>
              <a:t> – tai </a:t>
            </a:r>
            <a:r>
              <a:rPr lang="lt-LT" b="1" dirty="0"/>
              <a:t>visų kvadratinių likučių suma</a:t>
            </a:r>
            <a:r>
              <a:rPr lang="lt-LT" dirty="0"/>
              <a:t>, vadinama: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lt-LT" b="1" dirty="0"/>
              <a:t>RSS</a:t>
            </a:r>
            <a:r>
              <a:rPr lang="lt-LT" dirty="0"/>
              <a:t> (angl. </a:t>
            </a:r>
            <a:r>
              <a:rPr lang="lt-LT" i="1" dirty="0" err="1"/>
              <a:t>Residual</a:t>
            </a:r>
            <a:r>
              <a:rPr lang="lt-LT" i="1" dirty="0"/>
              <a:t> </a:t>
            </a:r>
            <a:r>
              <a:rPr lang="lt-LT" i="1" dirty="0" err="1"/>
              <a:t>Sum</a:t>
            </a:r>
            <a:r>
              <a:rPr lang="lt-LT" i="1" dirty="0"/>
              <a:t> </a:t>
            </a:r>
            <a:r>
              <a:rPr lang="lt-LT" i="1" dirty="0" err="1"/>
              <a:t>of</a:t>
            </a:r>
            <a:r>
              <a:rPr lang="lt-LT" i="1" dirty="0"/>
              <a:t> </a:t>
            </a:r>
            <a:r>
              <a:rPr lang="lt-LT" i="1" dirty="0" err="1"/>
              <a:t>Squares</a:t>
            </a:r>
            <a:r>
              <a:rPr lang="lt-LT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lt-LT" dirty="0"/>
              <a:t>arba </a:t>
            </a:r>
            <a:r>
              <a:rPr lang="lt-LT" b="1" dirty="0"/>
              <a:t>SSE</a:t>
            </a:r>
            <a:r>
              <a:rPr lang="lt-LT" dirty="0"/>
              <a:t> (angl. </a:t>
            </a:r>
            <a:r>
              <a:rPr lang="lt-LT" i="1" dirty="0" err="1"/>
              <a:t>Sum</a:t>
            </a:r>
            <a:r>
              <a:rPr lang="lt-LT" i="1" dirty="0"/>
              <a:t> </a:t>
            </a:r>
            <a:r>
              <a:rPr lang="lt-LT" i="1" dirty="0" err="1"/>
              <a:t>of</a:t>
            </a:r>
            <a:r>
              <a:rPr lang="lt-LT" i="1" dirty="0"/>
              <a:t> </a:t>
            </a:r>
            <a:r>
              <a:rPr lang="lt-LT" i="1" dirty="0" err="1"/>
              <a:t>Squared</a:t>
            </a:r>
            <a:r>
              <a:rPr lang="lt-LT" i="1" dirty="0"/>
              <a:t> </a:t>
            </a:r>
            <a:r>
              <a:rPr lang="lt-LT" i="1" dirty="0" err="1"/>
              <a:t>Errors</a:t>
            </a:r>
            <a:endParaRPr lang="lt-LT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1" name="Google Shape;121;p3:notes">
            <a:extLst>
              <a:ext uri="{FF2B5EF4-FFF2-40B4-BE49-F238E27FC236}">
                <a16:creationId xmlns:a16="http://schemas.microsoft.com/office/drawing/2014/main" id="{2D72A1E5-D263-CA13-0645-C6AE4D7367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28269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613036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None/>
            </a:pPr>
            <a:r>
              <a:rPr lang="lt-LT" dirty="0"/>
              <a:t>›››Ji rodo </a:t>
            </a:r>
            <a:r>
              <a:rPr lang="lt-LT" b="1" dirty="0"/>
              <a:t>neigiamą regresinę priklausomybę</a:t>
            </a:r>
            <a:r>
              <a:rPr lang="lt-LT" dirty="0"/>
              <a:t> tarp </a:t>
            </a:r>
            <a:r>
              <a:rPr lang="lt-LT" b="1" dirty="0"/>
              <a:t>įrenginio amžiaus</a:t>
            </a:r>
            <a:r>
              <a:rPr lang="lt-LT" dirty="0"/>
              <a:t> ir jo </a:t>
            </a:r>
            <a:r>
              <a:rPr lang="lt-LT" b="1" dirty="0"/>
              <a:t>rinkos vertės</a:t>
            </a:r>
            <a:r>
              <a:rPr lang="lt-LT" dirty="0"/>
              <a:t>. Kaip matyti: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lt-LT" dirty="0"/>
              <a:t>Kai įrenginys </a:t>
            </a:r>
            <a:r>
              <a:rPr lang="lt-LT" b="1" dirty="0"/>
              <a:t>susensta vieneriais metais</a:t>
            </a:r>
            <a:r>
              <a:rPr lang="lt-LT" dirty="0"/>
              <a:t>, jo vertė </a:t>
            </a:r>
            <a:r>
              <a:rPr lang="lt-LT" b="1" dirty="0"/>
              <a:t>sumažėja ~150 €</a:t>
            </a:r>
            <a:r>
              <a:rPr lang="lt-LT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lt-LT" dirty="0"/>
              <a:t>Taškai (raudoni kryžiukai) vaizduoja realius duomenis su šiek tiek triukšmo.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lt-LT" dirty="0"/>
              <a:t>Juoda linija – regresijos modelis (numatoma tendencija).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lt-LT" dirty="0"/>
              <a:t>Žalia rodyklė rodo konkrečią vertės pokytį tarp 1 ir 2 metų.</a:t>
            </a:r>
          </a:p>
          <a:p>
            <a:pPr>
              <a:buFont typeface="Arial" panose="020B0604020202020204" pitchFamily="34" charset="0"/>
              <a:buChar char="•"/>
            </a:pPr>
            <a:endParaRPr lang="lt-LT" dirty="0"/>
          </a:p>
          <a:p>
            <a:pPr>
              <a:buFont typeface="Arial" panose="020B0604020202020204" pitchFamily="34" charset="0"/>
              <a:buChar char="•"/>
            </a:pPr>
            <a:r>
              <a:rPr lang="lt-LT" dirty="0"/>
              <a:t>Jei \beta_1 &gt; 0: auganti tendencija (pvz., patirtis → didesnis atlyginimas).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lt-LT" dirty="0"/>
              <a:t>Jei \beta_1 &lt; 0: mažėjanti tendencija (pvz., amžius → mažėjanti vertė).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lt-LT" dirty="0"/>
              <a:t>Jei \beta_1 = 0: kintamasis neturi įtakos priklausomam kintamajam.</a:t>
            </a:r>
          </a:p>
          <a:p>
            <a:pPr>
              <a:buFont typeface="Arial" panose="020B0604020202020204" pitchFamily="34" charset="0"/>
              <a:buChar char="•"/>
            </a:pPr>
            <a:endParaRPr lang="lt-LT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420336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234310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860778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10267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433408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486445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505246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3680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None/>
            </a:pPr>
            <a:r>
              <a:rPr lang="lt-LT" b="1" dirty="0"/>
              <a:t>1. </a:t>
            </a:r>
          </a:p>
          <a:p>
            <a:pPr>
              <a:buNone/>
            </a:pPr>
            <a:r>
              <a:rPr lang="lt-LT" b="1" dirty="0"/>
              <a:t>Tolydus nepriklausomas kintamasis: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lt-LT" dirty="0"/>
              <a:t>Temperatūra (pvz., 21.5 °C)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lt-LT" dirty="0"/>
              <a:t>Amžius (pvz., 35.2 metų)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lt-LT" dirty="0"/>
              <a:t>Laikas (pvz., 3.75 val.)</a:t>
            </a:r>
          </a:p>
          <a:p>
            <a:pPr>
              <a:buNone/>
            </a:pPr>
            <a:br>
              <a:rPr lang="lt-LT" dirty="0"/>
            </a:br>
            <a:endParaRPr lang="lt-LT" dirty="0"/>
          </a:p>
          <a:p>
            <a:pPr>
              <a:buNone/>
            </a:pPr>
            <a:r>
              <a:rPr lang="lt-LT" b="1" dirty="0"/>
              <a:t>2. </a:t>
            </a:r>
          </a:p>
          <a:p>
            <a:pPr>
              <a:buNone/>
            </a:pPr>
            <a:r>
              <a:rPr lang="lt-LT" b="1" dirty="0"/>
              <a:t>Diskretus nepriklausomas kintamasis: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lt-LT" dirty="0"/>
              <a:t>Kambarių skaičius (pvz., 2, 3, 4)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lt-LT" dirty="0"/>
              <a:t>Vaikų skaičius šeimoje (pvz., 0, 1, 2, 3)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lt-LT" dirty="0"/>
              <a:t>Darbo dienos numeris (pvz., 1–5)</a:t>
            </a:r>
          </a:p>
          <a:p>
            <a:pPr>
              <a:buNone/>
            </a:pPr>
            <a:br>
              <a:rPr lang="lt-LT" dirty="0"/>
            </a:br>
            <a:endParaRPr lang="lt-LT" dirty="0"/>
          </a:p>
          <a:p>
            <a:pPr>
              <a:buNone/>
            </a:pPr>
            <a:r>
              <a:rPr lang="lt-LT" b="1" dirty="0"/>
              <a:t>3. </a:t>
            </a:r>
          </a:p>
          <a:p>
            <a:pPr>
              <a:buNone/>
            </a:pPr>
            <a:r>
              <a:rPr lang="en-US" b="1" dirty="0" err="1"/>
              <a:t>Kategoriniai</a:t>
            </a:r>
            <a:r>
              <a:rPr lang="en-US" b="1" dirty="0"/>
              <a:t> </a:t>
            </a:r>
            <a:r>
              <a:rPr lang="en-US" b="1" dirty="0" err="1"/>
              <a:t>kintamieji</a:t>
            </a:r>
            <a:r>
              <a:rPr lang="en-US" b="1" dirty="0"/>
              <a:t> (</a:t>
            </a:r>
            <a:r>
              <a:rPr lang="en-US" b="1" dirty="0" err="1"/>
              <a:t>kurie</a:t>
            </a:r>
            <a:r>
              <a:rPr lang="en-US" b="1" dirty="0"/>
              <a:t> </a:t>
            </a:r>
            <a:r>
              <a:rPr lang="en-US" b="1" dirty="0" err="1"/>
              <a:t>užkoduojami</a:t>
            </a:r>
            <a:r>
              <a:rPr lang="en-US" b="1" dirty="0"/>
              <a:t> </a:t>
            </a:r>
            <a:r>
              <a:rPr lang="en-US" b="1" dirty="0" err="1"/>
              <a:t>diskretiškai</a:t>
            </a:r>
            <a:r>
              <a:rPr lang="en-US" b="1" dirty="0"/>
              <a:t>/ </a:t>
            </a:r>
            <a:r>
              <a:rPr lang="en-US" b="1" dirty="0" err="1"/>
              <a:t>kaip</a:t>
            </a:r>
            <a:r>
              <a:rPr lang="en-US" b="1" dirty="0"/>
              <a:t> dummies 0/1):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Miesto</a:t>
            </a:r>
            <a:r>
              <a:rPr lang="en-US" dirty="0"/>
              <a:t> </a:t>
            </a:r>
            <a:r>
              <a:rPr lang="en-US" dirty="0" err="1"/>
              <a:t>pavadinimas</a:t>
            </a:r>
            <a:r>
              <a:rPr lang="en-US" dirty="0"/>
              <a:t> (Vilnius, Kaunas → </a:t>
            </a:r>
            <a:r>
              <a:rPr lang="en-US" dirty="0" err="1"/>
              <a:t>koduojama</a:t>
            </a:r>
            <a:r>
              <a:rPr lang="en-US" dirty="0"/>
              <a:t> </a:t>
            </a:r>
            <a:r>
              <a:rPr lang="en-US" dirty="0" err="1"/>
              <a:t>kaip</a:t>
            </a:r>
            <a:r>
              <a:rPr lang="en-US" dirty="0"/>
              <a:t> „dummy variables“)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Išsilavinimo</a:t>
            </a:r>
            <a:r>
              <a:rPr lang="en-US" dirty="0"/>
              <a:t> </a:t>
            </a:r>
            <a:r>
              <a:rPr lang="en-US" dirty="0" err="1"/>
              <a:t>lygis</a:t>
            </a:r>
            <a:r>
              <a:rPr lang="en-US" dirty="0"/>
              <a:t> (</a:t>
            </a:r>
            <a:r>
              <a:rPr lang="en-US" dirty="0" err="1"/>
              <a:t>bakalauras</a:t>
            </a:r>
            <a:r>
              <a:rPr lang="en-US" dirty="0"/>
              <a:t>, </a:t>
            </a:r>
            <a:r>
              <a:rPr lang="en-US" dirty="0" err="1"/>
              <a:t>magistras</a:t>
            </a:r>
            <a:r>
              <a:rPr lang="en-US" dirty="0"/>
              <a:t>, </a:t>
            </a:r>
            <a:r>
              <a:rPr lang="en-US" dirty="0" err="1"/>
              <a:t>doktorantas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Lytis</a:t>
            </a:r>
            <a:r>
              <a:rPr lang="en-US" dirty="0"/>
              <a:t> (</a:t>
            </a:r>
            <a:r>
              <a:rPr lang="en-US" dirty="0" err="1"/>
              <a:t>moteris</a:t>
            </a:r>
            <a:r>
              <a:rPr lang="en-US" dirty="0"/>
              <a:t>, </a:t>
            </a:r>
            <a:r>
              <a:rPr lang="en-US" dirty="0" err="1"/>
              <a:t>vyras</a:t>
            </a:r>
            <a:r>
              <a:rPr lang="en-US" dirty="0"/>
              <a:t>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r>
              <a:rPr lang="lt-LT" b="1" dirty="0"/>
              <a:t>Priklausomo kintamojo tipas</a:t>
            </a:r>
            <a:endParaRPr lang="lt-LT" dirty="0"/>
          </a:p>
          <a:p>
            <a:r>
              <a:rPr lang="lt-LT" b="1" dirty="0"/>
              <a:t>Tinkamas modelis</a:t>
            </a:r>
            <a:endParaRPr lang="lt-LT" dirty="0"/>
          </a:p>
          <a:p>
            <a:r>
              <a:rPr lang="lt-LT" dirty="0"/>
              <a:t>Tolydus (pvz., kaina)</a:t>
            </a:r>
          </a:p>
          <a:p>
            <a:r>
              <a:rPr lang="lt-LT" dirty="0"/>
              <a:t>Paprasta arba daugialypė regresija</a:t>
            </a:r>
          </a:p>
          <a:p>
            <a:r>
              <a:rPr lang="lt-LT" dirty="0"/>
              <a:t>Dvejetainis (0/1)</a:t>
            </a:r>
          </a:p>
          <a:p>
            <a:r>
              <a:rPr lang="lt-LT" dirty="0"/>
              <a:t>Logistinė regresija</a:t>
            </a:r>
          </a:p>
          <a:p>
            <a:r>
              <a:rPr lang="lt-LT" dirty="0"/>
              <a:t>Skaitinis diskretus</a:t>
            </a:r>
          </a:p>
          <a:p>
            <a:r>
              <a:rPr lang="lt-LT" dirty="0" err="1"/>
              <a:t>Poasono</a:t>
            </a:r>
            <a:r>
              <a:rPr lang="lt-LT" dirty="0"/>
              <a:t> / </a:t>
            </a:r>
            <a:r>
              <a:rPr lang="lt-LT" dirty="0" err="1"/>
              <a:t>Neg</a:t>
            </a:r>
            <a:r>
              <a:rPr lang="lt-LT" dirty="0"/>
              <a:t>. binominė regresija</a:t>
            </a:r>
          </a:p>
          <a:p>
            <a:r>
              <a:rPr lang="lt-LT" dirty="0"/>
              <a:t>Daug kategorijų (be tvarkos)</a:t>
            </a:r>
          </a:p>
          <a:p>
            <a:r>
              <a:rPr lang="lt-LT" dirty="0" err="1"/>
              <a:t>Multinominė</a:t>
            </a:r>
            <a:r>
              <a:rPr lang="lt-LT" dirty="0"/>
              <a:t> logistinė regresija</a:t>
            </a:r>
          </a:p>
          <a:p>
            <a:r>
              <a:rPr lang="lt-LT" dirty="0"/>
              <a:t>Kategorijos su tvarka</a:t>
            </a:r>
          </a:p>
          <a:p>
            <a:r>
              <a:rPr lang="lt-LT" dirty="0" err="1"/>
              <a:t>Ordinalinė</a:t>
            </a:r>
            <a:r>
              <a:rPr lang="lt-LT" dirty="0"/>
              <a:t> regresija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878740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653312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lt-LT" b="1" dirty="0" err="1"/>
              <a:t>Multikolinearumas</a:t>
            </a:r>
            <a:r>
              <a:rPr lang="lt-LT" dirty="0"/>
              <a:t> tarp nepriklausomų kintamųjų gali pakenkti modeliui, ypač linijinei regresijai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lt-LT" b="1" dirty="0"/>
              <a:t>Silpna koreliacija tarp X ir Y</a:t>
            </a:r>
            <a:r>
              <a:rPr lang="lt-LT" dirty="0"/>
              <a:t> gali reikšti, kad modelis bus prastas prognozuotojas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748337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OLS </a:t>
            </a:r>
            <a:r>
              <a:rPr lang="en-US" dirty="0" err="1"/>
              <a:t>modelis</a:t>
            </a:r>
            <a:endParaRPr dirty="0"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902934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None/>
            </a:pPr>
            <a:r>
              <a:rPr lang="lt-LT" dirty="0"/>
              <a:t>Pvz., jei:</a:t>
            </a:r>
          </a:p>
          <a:p>
            <a:pPr>
              <a:buNone/>
            </a:pPr>
            <a:r>
              <a:rPr lang="lt-LT" dirty="0"/>
              <a:t>R^2 = 0.82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lt-LT" b="1" dirty="0"/>
              <a:t>82 % atlyginimo variacijos</a:t>
            </a:r>
            <a:r>
              <a:rPr lang="lt-LT" dirty="0"/>
              <a:t> galima paaiškinti trimis kintamaisiais.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lt-LT" dirty="0"/>
              <a:t>Likę 18 % – dėl kitų veiksnių ar atsitiktinumo.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r>
              <a:rPr lang="lt-LT" b="1" dirty="0"/>
              <a:t>Kas yra variacija?</a:t>
            </a:r>
          </a:p>
          <a:p>
            <a:r>
              <a:rPr lang="lt-LT" b="1" dirty="0"/>
              <a:t>Variacija</a:t>
            </a:r>
            <a:r>
              <a:rPr lang="lt-LT" dirty="0"/>
              <a:t> (angl. </a:t>
            </a:r>
            <a:r>
              <a:rPr lang="lt-LT" i="1" dirty="0" err="1"/>
              <a:t>variance</a:t>
            </a:r>
            <a:r>
              <a:rPr lang="lt-LT" dirty="0"/>
              <a:t>) – tai </a:t>
            </a:r>
            <a:r>
              <a:rPr lang="lt-LT" b="1" dirty="0" err="1"/>
              <a:t>sklaidumas</a:t>
            </a:r>
            <a:r>
              <a:rPr lang="lt-LT" dirty="0"/>
              <a:t>, </a:t>
            </a:r>
            <a:r>
              <a:rPr lang="lt-LT" dirty="0" err="1"/>
              <a:t>t</a:t>
            </a:r>
            <a:r>
              <a:rPr lang="lt-LT" dirty="0"/>
              <a:t>. y. kiek duomenys (pvz., atlyginimai) skiriasi nuo </a:t>
            </a:r>
            <a:r>
              <a:rPr lang="lt-LT" b="1" dirty="0"/>
              <a:t>savo vidurkio</a:t>
            </a:r>
            <a:r>
              <a:rPr lang="lt-LT" dirty="0"/>
              <a:t>.</a:t>
            </a:r>
          </a:p>
          <a:p>
            <a:br>
              <a:rPr lang="lt-LT" dirty="0"/>
            </a:br>
            <a:r>
              <a:rPr lang="lt-LT" dirty="0"/>
              <a:t>Kitaip tariant, variacija rodo, </a:t>
            </a:r>
            <a:r>
              <a:rPr lang="lt-LT" b="1" dirty="0"/>
              <a:t>kaip plačiai paskirstytos reikšmės</a:t>
            </a:r>
            <a:r>
              <a:rPr lang="lt-LT" dirty="0"/>
              <a:t> – ar jos arti vidurkio, ar labai nutolusios. </a:t>
            </a:r>
          </a:p>
          <a:p>
            <a:r>
              <a:rPr lang="en-US" b="1" dirty="0"/>
              <a:t>🔹 </a:t>
            </a:r>
            <a:r>
              <a:rPr lang="lt-LT" b="1" dirty="0"/>
              <a:t>Ką reiškia „82 % atlyginimo variacijos galima paaiškinti trimis kintamaisiais“?</a:t>
            </a:r>
          </a:p>
          <a:p>
            <a:endParaRPr lang="lt-LT" dirty="0"/>
          </a:p>
          <a:p>
            <a:r>
              <a:rPr lang="lt-LT" dirty="0"/>
              <a:t>Tai reiškia:</a:t>
            </a:r>
          </a:p>
          <a:p>
            <a:r>
              <a:rPr lang="lt-LT" dirty="0"/>
              <a:t>Naudojant regresinį modelį su </a:t>
            </a:r>
            <a:r>
              <a:rPr lang="lt-LT" b="1" dirty="0"/>
              <a:t>3 nepriklausomais kintamaisiais</a:t>
            </a:r>
            <a:r>
              <a:rPr lang="lt-LT" dirty="0"/>
              <a:t> (pvz., patirtis, išsilavinimas, darbo sektorius), galima paaiškinti </a:t>
            </a:r>
            <a:r>
              <a:rPr lang="lt-LT" b="1" dirty="0"/>
              <a:t>82 % visų atlyginimų skirtumų (variacijos)</a:t>
            </a:r>
            <a:r>
              <a:rPr lang="lt-LT" dirty="0"/>
              <a:t>.</a:t>
            </a:r>
          </a:p>
          <a:p>
            <a:r>
              <a:rPr lang="lt-LT" dirty="0"/>
              <a:t>Šis skaičius dažniausiai yra </a:t>
            </a:r>
            <a:r>
              <a:rPr lang="lt-LT" b="1" dirty="0"/>
              <a:t>R² (determinacijos koeficientas)</a:t>
            </a:r>
            <a:r>
              <a:rPr lang="lt-LT" dirty="0"/>
              <a:t>.</a:t>
            </a:r>
          </a:p>
          <a:p>
            <a:endParaRPr lang="en-US" b="1" dirty="0"/>
          </a:p>
          <a:p>
            <a:r>
              <a:rPr lang="lt-LT" dirty="0"/>
              <a:t>Sakykime, turime 100 žmonių atlyginimų duomenis.</a:t>
            </a:r>
          </a:p>
          <a:p>
            <a:r>
              <a:rPr lang="lt-LT" dirty="0"/>
              <a:t>Jų vidurkis – 1500 €, bet atlyginimai svyruoja nuo 800 iki 5000 €. Tai – </a:t>
            </a:r>
            <a:r>
              <a:rPr lang="lt-LT" b="1" dirty="0"/>
              <a:t>variacija</a:t>
            </a:r>
            <a:r>
              <a:rPr lang="lt-LT" dirty="0"/>
              <a:t>.</a:t>
            </a:r>
          </a:p>
          <a:p>
            <a:br>
              <a:rPr lang="lt-LT" dirty="0"/>
            </a:br>
            <a:endParaRPr lang="lt-LT" dirty="0"/>
          </a:p>
          <a:p>
            <a:r>
              <a:rPr lang="lt-LT" dirty="0"/>
              <a:t>Tuomet sukuri regresijos modelį, kuris atsižvelgia į:</a:t>
            </a:r>
          </a:p>
          <a:p>
            <a:r>
              <a:rPr lang="lt-LT" dirty="0"/>
              <a:t>darbo patirtį,</a:t>
            </a:r>
          </a:p>
          <a:p>
            <a:r>
              <a:rPr lang="lt-LT" dirty="0"/>
              <a:t>išsilavinimo lygį,</a:t>
            </a:r>
          </a:p>
          <a:p>
            <a:r>
              <a:rPr lang="lt-LT" dirty="0"/>
              <a:t>dirbamą sritį.</a:t>
            </a:r>
          </a:p>
          <a:p>
            <a:br>
              <a:rPr lang="lt-LT" dirty="0"/>
            </a:br>
            <a:endParaRPr lang="lt-LT" dirty="0"/>
          </a:p>
          <a:p>
            <a:r>
              <a:rPr lang="lt-LT" dirty="0"/>
              <a:t>Ir paaiškėja, kad šie 3 kintamieji padeda </a:t>
            </a:r>
            <a:r>
              <a:rPr lang="lt-LT" b="1" dirty="0"/>
              <a:t>nuspėti 82 % atlyginimų skirtumų</a:t>
            </a:r>
            <a:r>
              <a:rPr lang="lt-LT" dirty="0"/>
              <a:t> (variacijos).</a:t>
            </a:r>
          </a:p>
          <a:p>
            <a:r>
              <a:rPr lang="lt-LT" dirty="0"/>
              <a:t>Likę 18 % – liekamoji paklaida (\</a:t>
            </a:r>
            <a:r>
              <a:rPr lang="lt-LT" dirty="0" err="1"/>
              <a:t>varepsilon</a:t>
            </a:r>
            <a:r>
              <a:rPr lang="lt-LT" dirty="0"/>
              <a:t>), </a:t>
            </a:r>
            <a:r>
              <a:rPr lang="lt-LT" dirty="0" err="1"/>
              <a:t>t</a:t>
            </a:r>
            <a:r>
              <a:rPr lang="lt-LT" dirty="0"/>
              <a:t>. y. </a:t>
            </a:r>
            <a:r>
              <a:rPr lang="lt-LT" b="1" dirty="0"/>
              <a:t>nepaaiškinami faktoriai</a:t>
            </a:r>
            <a:r>
              <a:rPr lang="lt-LT" dirty="0"/>
              <a:t> (pvz., derybų įgūdžiai, atsitiktinumas, vadybininkas, kuris moka daugiau nei kiti).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88576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Pvz</a:t>
            </a:r>
            <a:r>
              <a:rPr lang="en-US" dirty="0"/>
              <a:t> </a:t>
            </a:r>
            <a:r>
              <a:rPr lang="en-US" dirty="0" err="1"/>
              <a:t>dideli</a:t>
            </a:r>
            <a:r>
              <a:rPr lang="en-US" dirty="0"/>
              <a:t> </a:t>
            </a:r>
            <a:r>
              <a:rPr lang="en-US" dirty="0" err="1"/>
              <a:t>bankai</a:t>
            </a:r>
            <a:r>
              <a:rPr lang="en-US" dirty="0"/>
              <a:t> top 50, </a:t>
            </a:r>
            <a:r>
              <a:rPr lang="en-US" dirty="0" err="1"/>
              <a:t>ju</a:t>
            </a:r>
            <a:r>
              <a:rPr lang="en-US" dirty="0"/>
              <a:t> </a:t>
            </a:r>
            <a:r>
              <a:rPr lang="en-US" dirty="0" err="1"/>
              <a:t>rinkos</a:t>
            </a:r>
            <a:r>
              <a:rPr lang="en-US" dirty="0"/>
              <a:t> verte. Kas ja </a:t>
            </a:r>
            <a:r>
              <a:rPr lang="en-US" dirty="0" err="1"/>
              <a:t>galejo</a:t>
            </a:r>
            <a:r>
              <a:rPr lang="en-US" dirty="0"/>
              <a:t> </a:t>
            </a:r>
            <a:r>
              <a:rPr lang="en-US" dirty="0" err="1"/>
              <a:t>itakoti</a:t>
            </a:r>
            <a:r>
              <a:rPr lang="en-US" dirty="0"/>
              <a:t>?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50/6 = 8 &gt;7 – </a:t>
            </a:r>
            <a:r>
              <a:rPr lang="en-US" dirty="0" err="1"/>
              <a:t>toki</a:t>
            </a:r>
            <a:r>
              <a:rPr lang="en-US" dirty="0"/>
              <a:t> </a:t>
            </a:r>
            <a:r>
              <a:rPr lang="en-US" dirty="0" err="1"/>
              <a:t>modeli</a:t>
            </a:r>
            <a:r>
              <a:rPr lang="en-US" dirty="0"/>
              <a:t> </a:t>
            </a:r>
            <a:r>
              <a:rPr lang="en-US" dirty="0" err="1"/>
              <a:t>galima</a:t>
            </a:r>
            <a:r>
              <a:rPr lang="en-US" dirty="0"/>
              <a:t> </a:t>
            </a:r>
            <a:r>
              <a:rPr lang="en-US" dirty="0" err="1"/>
              <a:t>vertinti</a:t>
            </a:r>
            <a:r>
              <a:rPr lang="en-US" dirty="0"/>
              <a:t> </a:t>
            </a:r>
            <a:r>
              <a:rPr lang="en-US" dirty="0" err="1"/>
              <a:t>pagal</a:t>
            </a:r>
            <a:r>
              <a:rPr lang="en-US" dirty="0"/>
              <a:t> Adjusted R2</a:t>
            </a:r>
            <a:endParaRPr dirty="0"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244669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977871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703342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326328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017555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872365D6-E2D4-64D0-2906-AE2A21F20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>
            <a:extLst>
              <a:ext uri="{FF2B5EF4-FFF2-40B4-BE49-F238E27FC236}">
                <a16:creationId xmlns:a16="http://schemas.microsoft.com/office/drawing/2014/main" id="{D3392620-7D89-003B-20A2-6B53796D9A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1" name="Google Shape;121;p3:notes">
            <a:extLst>
              <a:ext uri="{FF2B5EF4-FFF2-40B4-BE49-F238E27FC236}">
                <a16:creationId xmlns:a16="http://schemas.microsoft.com/office/drawing/2014/main" id="{0C581FE9-5B51-7D28-7779-A0EF39072F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43491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E1892D02-060B-A951-6145-CCABCFE69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>
            <a:extLst>
              <a:ext uri="{FF2B5EF4-FFF2-40B4-BE49-F238E27FC236}">
                <a16:creationId xmlns:a16="http://schemas.microsoft.com/office/drawing/2014/main" id="{D40C5589-BF7C-9A86-4C19-3E620E7FAD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None/>
            </a:pPr>
            <a:r>
              <a:rPr lang="lt-LT" b="1" dirty="0"/>
              <a:t>Regresijos esmė – modeliuoti ryšį tarp kintamųjų: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lt-LT" dirty="0"/>
              <a:t>Regresijos modelis (pvz., linijinė regresija) skaičiuoja </a:t>
            </a:r>
            <a:r>
              <a:rPr lang="lt-LT" b="1" dirty="0"/>
              <a:t>funkciją, kuri prognozuoja skaitinę reikšmę</a:t>
            </a:r>
            <a:r>
              <a:rPr lang="lt-LT" dirty="0"/>
              <a:t>, pvz.: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lt-LT" dirty="0"/>
              <a:t>\</a:t>
            </a:r>
            <a:r>
              <a:rPr lang="lt-LT" dirty="0" err="1"/>
              <a:t>hat</a:t>
            </a:r>
            <a:r>
              <a:rPr lang="lt-LT" dirty="0"/>
              <a:t>{y} = \beta_0 + \beta_1 x_1 + \beta_2 x_2 + \</a:t>
            </a:r>
            <a:r>
              <a:rPr lang="lt-LT" dirty="0" err="1"/>
              <a:t>ldots</a:t>
            </a:r>
            <a:r>
              <a:rPr lang="lt-LT" dirty="0"/>
              <a:t> + \</a:t>
            </a:r>
            <a:r>
              <a:rPr lang="lt-LT" dirty="0" err="1"/>
              <a:t>varepsilon</a:t>
            </a:r>
            <a:endParaRPr lang="lt-LT" dirty="0"/>
          </a:p>
          <a:p>
            <a:pPr>
              <a:buFont typeface="Arial" panose="020B0604020202020204" pitchFamily="34" charset="0"/>
              <a:buChar char="•"/>
            </a:pPr>
            <a:r>
              <a:rPr lang="lt-LT" dirty="0"/>
              <a:t>Kur \</a:t>
            </a:r>
            <a:r>
              <a:rPr lang="lt-LT" dirty="0" err="1"/>
              <a:t>hat</a:t>
            </a:r>
            <a:r>
              <a:rPr lang="lt-LT" dirty="0"/>
              <a:t>{y} – prognozuojama </a:t>
            </a:r>
            <a:r>
              <a:rPr lang="lt-LT" b="1" dirty="0"/>
              <a:t>reali reikšmė</a:t>
            </a:r>
            <a:r>
              <a:rPr lang="lt-LT" dirty="0"/>
              <a:t>, o ne klasė ar kategorija.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1" name="Google Shape;121;p3:notes">
            <a:extLst>
              <a:ext uri="{FF2B5EF4-FFF2-40B4-BE49-F238E27FC236}">
                <a16:creationId xmlns:a16="http://schemas.microsoft.com/office/drawing/2014/main" id="{4A1AD6AA-5DB8-C4C5-7763-5B94CD7936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301740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40C01F29-8D8B-859B-3AFF-76BABD52F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>
            <a:extLst>
              <a:ext uri="{FF2B5EF4-FFF2-40B4-BE49-F238E27FC236}">
                <a16:creationId xmlns:a16="http://schemas.microsoft.com/office/drawing/2014/main" id="{7D08C82C-0E59-FD8D-9B55-86BB77B373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1" name="Google Shape;121;p3:notes">
            <a:extLst>
              <a:ext uri="{FF2B5EF4-FFF2-40B4-BE49-F238E27FC236}">
                <a16:creationId xmlns:a16="http://schemas.microsoft.com/office/drawing/2014/main" id="{03D1776A-4A10-523B-34F3-D2F5BD45D7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997614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17FF3D65-C4E9-DEC2-570E-14984C595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>
            <a:extLst>
              <a:ext uri="{FF2B5EF4-FFF2-40B4-BE49-F238E27FC236}">
                <a16:creationId xmlns:a16="http://schemas.microsoft.com/office/drawing/2014/main" id="{712C4AB5-A550-44B0-A7F2-74412AFAC2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Kintamuosius</a:t>
            </a:r>
            <a:r>
              <a:rPr lang="en-US" dirty="0"/>
              <a:t> Corr over 0.85 </a:t>
            </a:r>
            <a:r>
              <a:rPr lang="en-US" dirty="0" err="1"/>
              <a:t>rekomenduojama</a:t>
            </a:r>
            <a:r>
              <a:rPr lang="en-US" dirty="0"/>
              <a:t> </a:t>
            </a:r>
            <a:r>
              <a:rPr lang="en-US" dirty="0" err="1"/>
              <a:t>peržiūrėti</a:t>
            </a:r>
            <a:r>
              <a:rPr lang="en-US" dirty="0"/>
              <a:t> </a:t>
            </a:r>
            <a:r>
              <a:rPr lang="en-US" dirty="0" err="1"/>
              <a:t>ir</a:t>
            </a:r>
            <a:r>
              <a:rPr lang="en-US" dirty="0"/>
              <a:t> </a:t>
            </a:r>
            <a:r>
              <a:rPr lang="en-US" dirty="0" err="1"/>
              <a:t>įvertinti</a:t>
            </a:r>
            <a:r>
              <a:rPr lang="en-US" dirty="0"/>
              <a:t> </a:t>
            </a:r>
            <a:r>
              <a:rPr lang="en-US" dirty="0" err="1"/>
              <a:t>dėl</a:t>
            </a:r>
            <a:r>
              <a:rPr lang="en-US" dirty="0"/>
              <a:t> </a:t>
            </a:r>
            <a:r>
              <a:rPr lang="en-US" dirty="0" err="1"/>
              <a:t>multikolinearumo</a:t>
            </a:r>
            <a:r>
              <a:rPr lang="en-US" dirty="0"/>
              <a:t>, </a:t>
            </a:r>
            <a:r>
              <a:rPr lang="en-US" dirty="0" err="1"/>
              <a:t>atsirinkti</a:t>
            </a:r>
            <a:r>
              <a:rPr lang="en-US" dirty="0"/>
              <a:t>, </a:t>
            </a:r>
            <a:r>
              <a:rPr lang="en-US" dirty="0" err="1"/>
              <a:t>kuris</a:t>
            </a:r>
            <a:r>
              <a:rPr lang="en-US" dirty="0"/>
              <a:t> </a:t>
            </a:r>
            <a:r>
              <a:rPr lang="en-US" dirty="0" err="1"/>
              <a:t>labiau</a:t>
            </a:r>
            <a:r>
              <a:rPr lang="en-US" dirty="0"/>
              <a:t> </a:t>
            </a:r>
            <a:r>
              <a:rPr lang="en-US" dirty="0" err="1"/>
              <a:t>tinkamos</a:t>
            </a:r>
            <a:r>
              <a:rPr lang="en-US" dirty="0"/>
              <a:t> </a:t>
            </a:r>
            <a:r>
              <a:rPr lang="en-US" dirty="0" err="1"/>
              <a:t>modelyje</a:t>
            </a:r>
            <a:r>
              <a:rPr lang="en-US" dirty="0"/>
              <a:t> </a:t>
            </a:r>
            <a:r>
              <a:rPr lang="en-US" dirty="0" err="1"/>
              <a:t>prognozavimui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21" name="Google Shape;121;p3:notes">
            <a:extLst>
              <a:ext uri="{FF2B5EF4-FFF2-40B4-BE49-F238E27FC236}">
                <a16:creationId xmlns:a16="http://schemas.microsoft.com/office/drawing/2014/main" id="{F6A8F345-D427-A863-C477-8630B88731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416669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D648447C-8003-4530-26DB-C62D3AE33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>
            <a:extLst>
              <a:ext uri="{FF2B5EF4-FFF2-40B4-BE49-F238E27FC236}">
                <a16:creationId xmlns:a16="http://schemas.microsoft.com/office/drawing/2014/main" id="{3518BFB3-DF49-8747-EAA4-7C06ACA058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Kintamuosius</a:t>
            </a:r>
            <a:r>
              <a:rPr lang="en-US" dirty="0"/>
              <a:t> Corr over 0.85 </a:t>
            </a:r>
            <a:r>
              <a:rPr lang="en-US" dirty="0" err="1"/>
              <a:t>rekomenduojama</a:t>
            </a:r>
            <a:r>
              <a:rPr lang="en-US" dirty="0"/>
              <a:t> </a:t>
            </a:r>
            <a:r>
              <a:rPr lang="en-US" dirty="0" err="1"/>
              <a:t>peržiūrėti</a:t>
            </a:r>
            <a:r>
              <a:rPr lang="en-US" dirty="0"/>
              <a:t> </a:t>
            </a:r>
            <a:r>
              <a:rPr lang="en-US" dirty="0" err="1"/>
              <a:t>ir</a:t>
            </a:r>
            <a:r>
              <a:rPr lang="en-US" dirty="0"/>
              <a:t> </a:t>
            </a:r>
            <a:r>
              <a:rPr lang="en-US" dirty="0" err="1"/>
              <a:t>įvertinti</a:t>
            </a:r>
            <a:r>
              <a:rPr lang="en-US" dirty="0"/>
              <a:t> </a:t>
            </a:r>
            <a:r>
              <a:rPr lang="en-US" dirty="0" err="1"/>
              <a:t>dėl</a:t>
            </a:r>
            <a:r>
              <a:rPr lang="en-US" dirty="0"/>
              <a:t> </a:t>
            </a:r>
            <a:r>
              <a:rPr lang="en-US" dirty="0" err="1"/>
              <a:t>multikolinearumo</a:t>
            </a:r>
            <a:r>
              <a:rPr lang="en-US" dirty="0"/>
              <a:t>, </a:t>
            </a:r>
            <a:r>
              <a:rPr lang="en-US" dirty="0" err="1"/>
              <a:t>atsirinkti</a:t>
            </a:r>
            <a:r>
              <a:rPr lang="en-US" dirty="0"/>
              <a:t>, </a:t>
            </a:r>
            <a:r>
              <a:rPr lang="en-US" dirty="0" err="1"/>
              <a:t>kuris</a:t>
            </a:r>
            <a:r>
              <a:rPr lang="en-US" dirty="0"/>
              <a:t> </a:t>
            </a:r>
            <a:r>
              <a:rPr lang="en-US" dirty="0" err="1"/>
              <a:t>labiau</a:t>
            </a:r>
            <a:r>
              <a:rPr lang="en-US" dirty="0"/>
              <a:t> </a:t>
            </a:r>
            <a:r>
              <a:rPr lang="en-US" dirty="0" err="1"/>
              <a:t>tinkamos</a:t>
            </a:r>
            <a:r>
              <a:rPr lang="en-US" dirty="0"/>
              <a:t> </a:t>
            </a:r>
            <a:r>
              <a:rPr lang="en-US" dirty="0" err="1"/>
              <a:t>modelyje</a:t>
            </a:r>
            <a:r>
              <a:rPr lang="en-US" dirty="0"/>
              <a:t> </a:t>
            </a:r>
            <a:r>
              <a:rPr lang="en-US" dirty="0" err="1"/>
              <a:t>prognozavimui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21" name="Google Shape;121;p3:notes">
            <a:extLst>
              <a:ext uri="{FF2B5EF4-FFF2-40B4-BE49-F238E27FC236}">
                <a16:creationId xmlns:a16="http://schemas.microsoft.com/office/drawing/2014/main" id="{E7C7B01D-F813-7BC3-62ED-43319096E0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439367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B1EB3FD6-0732-B0F6-7F3E-891429AC9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>
            <a:extLst>
              <a:ext uri="{FF2B5EF4-FFF2-40B4-BE49-F238E27FC236}">
                <a16:creationId xmlns:a16="http://schemas.microsoft.com/office/drawing/2014/main" id="{1BA0BB8C-8626-9D58-2AD8-27FA2DC217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Kintamuosius</a:t>
            </a:r>
            <a:r>
              <a:rPr lang="en-US" dirty="0"/>
              <a:t> Corr over 0.85 </a:t>
            </a:r>
            <a:r>
              <a:rPr lang="en-US" dirty="0" err="1"/>
              <a:t>rekomenduojama</a:t>
            </a:r>
            <a:r>
              <a:rPr lang="en-US" dirty="0"/>
              <a:t> </a:t>
            </a:r>
            <a:r>
              <a:rPr lang="en-US" dirty="0" err="1"/>
              <a:t>peržiūrėti</a:t>
            </a:r>
            <a:r>
              <a:rPr lang="en-US" dirty="0"/>
              <a:t> </a:t>
            </a:r>
            <a:r>
              <a:rPr lang="en-US" dirty="0" err="1"/>
              <a:t>ir</a:t>
            </a:r>
            <a:r>
              <a:rPr lang="en-US" dirty="0"/>
              <a:t> </a:t>
            </a:r>
            <a:r>
              <a:rPr lang="en-US" dirty="0" err="1"/>
              <a:t>įvertinti</a:t>
            </a:r>
            <a:r>
              <a:rPr lang="en-US" dirty="0"/>
              <a:t> </a:t>
            </a:r>
            <a:r>
              <a:rPr lang="en-US" dirty="0" err="1"/>
              <a:t>dėl</a:t>
            </a:r>
            <a:r>
              <a:rPr lang="en-US" dirty="0"/>
              <a:t> </a:t>
            </a:r>
            <a:r>
              <a:rPr lang="en-US" dirty="0" err="1"/>
              <a:t>multikolinearumo</a:t>
            </a:r>
            <a:r>
              <a:rPr lang="en-US" dirty="0"/>
              <a:t>, </a:t>
            </a:r>
            <a:r>
              <a:rPr lang="en-US" dirty="0" err="1"/>
              <a:t>atsirinkti</a:t>
            </a:r>
            <a:r>
              <a:rPr lang="en-US" dirty="0"/>
              <a:t>, </a:t>
            </a:r>
            <a:r>
              <a:rPr lang="en-US" dirty="0" err="1"/>
              <a:t>kuris</a:t>
            </a:r>
            <a:r>
              <a:rPr lang="en-US" dirty="0"/>
              <a:t> </a:t>
            </a:r>
            <a:r>
              <a:rPr lang="en-US" dirty="0" err="1"/>
              <a:t>labiau</a:t>
            </a:r>
            <a:r>
              <a:rPr lang="en-US" dirty="0"/>
              <a:t> </a:t>
            </a:r>
            <a:r>
              <a:rPr lang="en-US" dirty="0" err="1"/>
              <a:t>tinkamos</a:t>
            </a:r>
            <a:r>
              <a:rPr lang="en-US" dirty="0"/>
              <a:t> </a:t>
            </a:r>
            <a:r>
              <a:rPr lang="en-US" dirty="0" err="1"/>
              <a:t>modelyje</a:t>
            </a:r>
            <a:r>
              <a:rPr lang="en-US" dirty="0"/>
              <a:t> </a:t>
            </a:r>
            <a:r>
              <a:rPr lang="en-US" dirty="0" err="1"/>
              <a:t>prognozavimui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21" name="Google Shape;121;p3:notes">
            <a:extLst>
              <a:ext uri="{FF2B5EF4-FFF2-40B4-BE49-F238E27FC236}">
                <a16:creationId xmlns:a16="http://schemas.microsoft.com/office/drawing/2014/main" id="{45CD78C8-1406-9861-090E-6D8AB5FF60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730904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5F9EA249-0CAF-BD71-5797-79D008664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>
            <a:extLst>
              <a:ext uri="{FF2B5EF4-FFF2-40B4-BE49-F238E27FC236}">
                <a16:creationId xmlns:a16="http://schemas.microsoft.com/office/drawing/2014/main" id="{5AF26EB4-6745-781D-80CE-22FF0FE5E6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Kintamuosius</a:t>
            </a:r>
            <a:r>
              <a:rPr lang="en-US" dirty="0"/>
              <a:t> Corr over 0.85 </a:t>
            </a:r>
            <a:r>
              <a:rPr lang="en-US" dirty="0" err="1"/>
              <a:t>rekomenduojama</a:t>
            </a:r>
            <a:r>
              <a:rPr lang="en-US" dirty="0"/>
              <a:t> </a:t>
            </a:r>
            <a:r>
              <a:rPr lang="en-US" dirty="0" err="1"/>
              <a:t>peržiūrėti</a:t>
            </a:r>
            <a:r>
              <a:rPr lang="en-US" dirty="0"/>
              <a:t> </a:t>
            </a:r>
            <a:r>
              <a:rPr lang="en-US" dirty="0" err="1"/>
              <a:t>ir</a:t>
            </a:r>
            <a:r>
              <a:rPr lang="en-US" dirty="0"/>
              <a:t> </a:t>
            </a:r>
            <a:r>
              <a:rPr lang="en-US" dirty="0" err="1"/>
              <a:t>įvertinti</a:t>
            </a:r>
            <a:r>
              <a:rPr lang="en-US" dirty="0"/>
              <a:t> </a:t>
            </a:r>
            <a:r>
              <a:rPr lang="en-US" dirty="0" err="1"/>
              <a:t>dėl</a:t>
            </a:r>
            <a:r>
              <a:rPr lang="en-US" dirty="0"/>
              <a:t> </a:t>
            </a:r>
            <a:r>
              <a:rPr lang="en-US" dirty="0" err="1"/>
              <a:t>multikolinearumo</a:t>
            </a:r>
            <a:r>
              <a:rPr lang="en-US" dirty="0"/>
              <a:t>, </a:t>
            </a:r>
            <a:r>
              <a:rPr lang="en-US" dirty="0" err="1"/>
              <a:t>atsirinkti</a:t>
            </a:r>
            <a:r>
              <a:rPr lang="en-US" dirty="0"/>
              <a:t>, </a:t>
            </a:r>
            <a:r>
              <a:rPr lang="en-US" dirty="0" err="1"/>
              <a:t>kuris</a:t>
            </a:r>
            <a:r>
              <a:rPr lang="en-US" dirty="0"/>
              <a:t> </a:t>
            </a:r>
            <a:r>
              <a:rPr lang="en-US" dirty="0" err="1"/>
              <a:t>labiau</a:t>
            </a:r>
            <a:r>
              <a:rPr lang="en-US" dirty="0"/>
              <a:t> </a:t>
            </a:r>
            <a:r>
              <a:rPr lang="en-US" dirty="0" err="1"/>
              <a:t>tinkamos</a:t>
            </a:r>
            <a:r>
              <a:rPr lang="en-US" dirty="0"/>
              <a:t> </a:t>
            </a:r>
            <a:r>
              <a:rPr lang="en-US" dirty="0" err="1"/>
              <a:t>modelyje</a:t>
            </a:r>
            <a:r>
              <a:rPr lang="en-US" dirty="0"/>
              <a:t> </a:t>
            </a:r>
            <a:r>
              <a:rPr lang="en-US" dirty="0" err="1"/>
              <a:t>prognozavimui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21" name="Google Shape;121;p3:notes">
            <a:extLst>
              <a:ext uri="{FF2B5EF4-FFF2-40B4-BE49-F238E27FC236}">
                <a16:creationId xmlns:a16="http://schemas.microsoft.com/office/drawing/2014/main" id="{92302758-E280-F48D-9308-1B0AE2C7EC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84909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8E19C172-E5E5-82FC-8FC7-14C65F545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>
            <a:extLst>
              <a:ext uri="{FF2B5EF4-FFF2-40B4-BE49-F238E27FC236}">
                <a16:creationId xmlns:a16="http://schemas.microsoft.com/office/drawing/2014/main" id="{6A4AFCDF-7EF7-15F4-A367-4AC6AEE0F1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None/>
            </a:pPr>
            <a:r>
              <a:rPr lang="lt-LT" b="1" dirty="0"/>
              <a:t>Regresijos esmė – modeliuoti ryšį tarp kintamųjų: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lt-LT" dirty="0"/>
              <a:t>Regresijos modelis (pvz., linijinė regresija) skaičiuoja </a:t>
            </a:r>
            <a:r>
              <a:rPr lang="lt-LT" b="1" dirty="0"/>
              <a:t>funkciją, kuri prognozuoja skaitinę reikšmę</a:t>
            </a:r>
            <a:r>
              <a:rPr lang="lt-LT" dirty="0"/>
              <a:t>, pvz.: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lt-LT" dirty="0"/>
              <a:t>\</a:t>
            </a:r>
            <a:r>
              <a:rPr lang="lt-LT" dirty="0" err="1"/>
              <a:t>hat</a:t>
            </a:r>
            <a:r>
              <a:rPr lang="lt-LT" dirty="0"/>
              <a:t>{y} = \beta_0 + \beta_1 x_1 + \beta_2 x_2 + \</a:t>
            </a:r>
            <a:r>
              <a:rPr lang="lt-LT" dirty="0" err="1"/>
              <a:t>ldots</a:t>
            </a:r>
            <a:r>
              <a:rPr lang="lt-LT" dirty="0"/>
              <a:t> + \</a:t>
            </a:r>
            <a:r>
              <a:rPr lang="lt-LT" dirty="0" err="1"/>
              <a:t>varepsilon</a:t>
            </a:r>
            <a:endParaRPr lang="lt-LT" dirty="0"/>
          </a:p>
          <a:p>
            <a:pPr>
              <a:buFont typeface="Arial" panose="020B0604020202020204" pitchFamily="34" charset="0"/>
              <a:buChar char="•"/>
            </a:pPr>
            <a:r>
              <a:rPr lang="lt-LT" dirty="0"/>
              <a:t>Kur \</a:t>
            </a:r>
            <a:r>
              <a:rPr lang="lt-LT" dirty="0" err="1"/>
              <a:t>hat</a:t>
            </a:r>
            <a:r>
              <a:rPr lang="lt-LT" dirty="0"/>
              <a:t>{y} – prognozuojama </a:t>
            </a:r>
            <a:r>
              <a:rPr lang="lt-LT" b="1" dirty="0"/>
              <a:t>reali reikšmė</a:t>
            </a:r>
            <a:r>
              <a:rPr lang="lt-LT" dirty="0"/>
              <a:t>, o ne klasė ar kategorija.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1" name="Google Shape;121;p3:notes">
            <a:extLst>
              <a:ext uri="{FF2B5EF4-FFF2-40B4-BE49-F238E27FC236}">
                <a16:creationId xmlns:a16="http://schemas.microsoft.com/office/drawing/2014/main" id="{FC0BC3A4-3C38-077B-BF33-C8C0AFBE17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14213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22146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13748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3D07578C-DDBE-48FE-2821-EE6B2EBDC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>
            <a:extLst>
              <a:ext uri="{FF2B5EF4-FFF2-40B4-BE49-F238E27FC236}">
                <a16:creationId xmlns:a16="http://schemas.microsoft.com/office/drawing/2014/main" id="{82EB9767-B93F-A761-6726-101860C34E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1" name="Google Shape;121;p3:notes">
            <a:extLst>
              <a:ext uri="{FF2B5EF4-FFF2-40B4-BE49-F238E27FC236}">
                <a16:creationId xmlns:a16="http://schemas.microsoft.com/office/drawing/2014/main" id="{3A17A61D-7843-9189-0B72-F9518FA610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98581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en-US" b="1" dirty="0"/>
          </a:p>
          <a:p>
            <a:r>
              <a:rPr lang="lt-LT" b="1" dirty="0"/>
              <a:t>b_0 – tai konstanta / laisvasis narys (angl. </a:t>
            </a:r>
            <a:r>
              <a:rPr lang="lt-LT" b="1" dirty="0" err="1"/>
              <a:t>intercept</a:t>
            </a:r>
            <a:r>
              <a:rPr lang="lt-LT" b="1" dirty="0"/>
              <a:t>)</a:t>
            </a:r>
          </a:p>
          <a:p>
            <a:r>
              <a:rPr lang="lt-LT" dirty="0"/>
              <a:t>Ji atspindi </a:t>
            </a:r>
            <a:r>
              <a:rPr lang="lt-LT" b="1" dirty="0"/>
              <a:t>vidutinę priklausomo kintamojo reikšmę, kai visi </a:t>
            </a:r>
            <a:r>
              <a:rPr lang="lt-LT" dirty="0" err="1"/>
              <a:t>x_i</a:t>
            </a:r>
            <a:r>
              <a:rPr lang="lt-LT" dirty="0"/>
              <a:t> = 0.</a:t>
            </a:r>
          </a:p>
          <a:p>
            <a:r>
              <a:rPr lang="lt-LT" dirty="0"/>
              <a:t>Tai yra modelio </a:t>
            </a:r>
            <a:r>
              <a:rPr lang="lt-LT" b="1" dirty="0" err="1"/>
              <a:t>deterministinė</a:t>
            </a:r>
            <a:r>
              <a:rPr lang="lt-LT" b="1" dirty="0"/>
              <a:t> dalis</a:t>
            </a:r>
            <a:r>
              <a:rPr lang="lt-LT" dirty="0"/>
              <a:t> – ji apibūdina dėsningą, paaiškinamą ryšį.</a:t>
            </a:r>
          </a:p>
          <a:p>
            <a:br>
              <a:rPr lang="lt-LT" dirty="0"/>
            </a:br>
            <a:endParaRPr lang="lt-LT" dirty="0"/>
          </a:p>
          <a:p>
            <a:r>
              <a:rPr lang="en-US" b="1" dirty="0"/>
              <a:t>📌.</a:t>
            </a:r>
            <a:r>
              <a:rPr lang="lt-LT" b="1" dirty="0" err="1"/>
              <a:t>epsilon</a:t>
            </a:r>
            <a:r>
              <a:rPr lang="lt-LT" b="1" dirty="0"/>
              <a:t> – tai liekamoji paklaida (angl. </a:t>
            </a:r>
            <a:r>
              <a:rPr lang="lt-LT" b="1" dirty="0" err="1"/>
              <a:t>residual</a:t>
            </a:r>
            <a:r>
              <a:rPr lang="lt-LT" b="1" dirty="0"/>
              <a:t>/</a:t>
            </a:r>
            <a:r>
              <a:rPr lang="lt-LT" b="1" dirty="0" err="1"/>
              <a:t>error</a:t>
            </a:r>
            <a:r>
              <a:rPr lang="lt-LT" b="1" dirty="0"/>
              <a:t> </a:t>
            </a:r>
            <a:r>
              <a:rPr lang="lt-LT" b="1" dirty="0" err="1"/>
              <a:t>term</a:t>
            </a:r>
            <a:r>
              <a:rPr lang="lt-LT" b="1" dirty="0"/>
              <a:t>)</a:t>
            </a:r>
          </a:p>
          <a:p>
            <a:r>
              <a:rPr lang="lt-LT" dirty="0"/>
              <a:t>Ji apima </a:t>
            </a:r>
            <a:r>
              <a:rPr lang="lt-LT" b="1" dirty="0"/>
              <a:t>viską, ko nepaaiškina</a:t>
            </a:r>
            <a:r>
              <a:rPr lang="lt-LT" dirty="0"/>
              <a:t> tavo modelio kintamieji – triukšmas, klaidos, neišmatuoti veiksniai.</a:t>
            </a:r>
          </a:p>
          <a:p>
            <a:r>
              <a:rPr lang="lt-LT" dirty="0"/>
              <a:t>Ji </a:t>
            </a:r>
            <a:r>
              <a:rPr lang="lt-LT" b="1" dirty="0"/>
              <a:t>nebūtinai lygi 0</a:t>
            </a:r>
            <a:r>
              <a:rPr lang="lt-LT" dirty="0"/>
              <a:t>, net jei yra b_0.</a:t>
            </a:r>
          </a:p>
          <a:p>
            <a:endParaRPr lang="lt-LT" dirty="0"/>
          </a:p>
          <a:p>
            <a:r>
              <a:rPr lang="en-US" b="1" dirty="0"/>
              <a:t>🤔 </a:t>
            </a:r>
            <a:r>
              <a:rPr lang="lt-LT" b="1" dirty="0" err="1"/>
              <a:t>Arepsilon</a:t>
            </a:r>
            <a:r>
              <a:rPr lang="lt-LT" b="1" dirty="0"/>
              <a:t> = 0, jei skaičiuojame b_0?</a:t>
            </a:r>
          </a:p>
          <a:p>
            <a:r>
              <a:rPr lang="lt-LT" b="1" dirty="0"/>
              <a:t>Ne!</a:t>
            </a:r>
            <a:endParaRPr lang="lt-LT" dirty="0"/>
          </a:p>
          <a:p>
            <a:r>
              <a:rPr lang="lt-LT" dirty="0"/>
              <a:t>Net jei įtrauki b_0, vis tiek liks </a:t>
            </a:r>
            <a:r>
              <a:rPr lang="lt-LT" b="1" dirty="0"/>
              <a:t>atsitiktiniai nuokrypiai</a:t>
            </a:r>
            <a:r>
              <a:rPr lang="lt-LT" dirty="0"/>
              <a:t>, nes:</a:t>
            </a:r>
          </a:p>
          <a:p>
            <a:r>
              <a:rPr lang="lt-LT" dirty="0"/>
              <a:t>Modelis niekada visiškai nepaaiškina visų reikšmių.</a:t>
            </a:r>
          </a:p>
          <a:p>
            <a:r>
              <a:rPr lang="lt-LT" dirty="0"/>
              <a:t>Net jei pritaikai modelį tobulai treniravimo duomenims, </a:t>
            </a:r>
            <a:r>
              <a:rPr lang="lt-LT" b="1" dirty="0"/>
              <a:t>realiuose duomenyse bus skirtumų</a:t>
            </a:r>
            <a:r>
              <a:rPr lang="lt-LT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73822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73237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smtClean="0"/>
              <a:pPr/>
              <a:t>8/5/25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6920114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85896321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8/5/25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24433014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EFFFF"/>
                </a:solidFill>
              </a:defRPr>
            </a:lvl1pPr>
            <a:lvl2pPr>
              <a:defRPr>
                <a:solidFill>
                  <a:srgbClr val="FEFFFF"/>
                </a:solidFill>
              </a:defRPr>
            </a:lvl2pPr>
            <a:lvl3pPr>
              <a:defRPr>
                <a:solidFill>
                  <a:srgbClr val="FEFFFF"/>
                </a:solidFill>
              </a:defRPr>
            </a:lvl3pPr>
            <a:lvl4pPr>
              <a:defRPr>
                <a:solidFill>
                  <a:srgbClr val="FEFFFF"/>
                </a:solidFill>
              </a:defRPr>
            </a:lvl4pPr>
            <a:lvl5pPr>
              <a:defRPr>
                <a:solidFill>
                  <a:srgbClr val="FEFFFF"/>
                </a:solidFill>
              </a:defRPr>
            </a:lvl5pPr>
          </a:lstStyle>
          <a:p>
            <a:r>
              <a:t>Prezentacijos pavadinimas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557681" y="3193409"/>
            <a:ext cx="5154707" cy="901701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t>Sed ut perspiciatis unde omnis iste natus error sit voluptatem accusantium doloremque l sunt explicabo. 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6557681" y="4336410"/>
            <a:ext cx="5154707" cy="901701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t>Sed ut perspiciatis unde omnis iste natus error sit voluptatem accusantium doloremque l sunt explicabo. </a:t>
            </a:r>
          </a:p>
        </p:txBody>
      </p:sp>
      <p:sp>
        <p:nvSpPr>
          <p:cNvPr id="70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557681" y="5479410"/>
            <a:ext cx="5154707" cy="901701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t>Sed ut perspiciatis unde omnis iste natus error sit voluptatem accusantium doloremque l sunt explicabo. </a:t>
            </a:r>
          </a:p>
        </p:txBody>
      </p:sp>
      <p:sp>
        <p:nvSpPr>
          <p:cNvPr id="71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045319" y="1674054"/>
            <a:ext cx="3924971" cy="398823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72" name="CodeAcademy sed ut  um  perspiciatis unde?"/>
          <p:cNvSpPr txBox="1">
            <a:spLocks noGrp="1"/>
          </p:cNvSpPr>
          <p:nvPr>
            <p:ph type="title" hasCustomPrompt="1"/>
          </p:nvPr>
        </p:nvSpPr>
        <p:spPr>
          <a:xfrm>
            <a:off x="6557681" y="1371706"/>
            <a:ext cx="5153928" cy="1365251"/>
          </a:xfrm>
          <a:prstGeom prst="rect">
            <a:avLst/>
          </a:prstGeom>
        </p:spPr>
        <p:txBody>
          <a:bodyPr anchor="t"/>
          <a:lstStyle>
            <a:lvl1pPr>
              <a:defRPr sz="3000"/>
            </a:lvl1pPr>
          </a:lstStyle>
          <a:p>
            <a:r>
              <a:t>CodeAcademy sed ut  um  perspiciatis unde?</a:t>
            </a:r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897587785"/>
      </p:ext>
    </p:extLst>
  </p:cSld>
  <p:clrMapOvr>
    <a:masterClrMapping/>
  </p:clrMapOvr>
  <p:transition spd="med"/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Prezentacijos pavadinimas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1" name="CodeAcademy sed ut  um  perspiciatis unde?"/>
          <p:cNvSpPr txBox="1">
            <a:spLocks noGrp="1"/>
          </p:cNvSpPr>
          <p:nvPr>
            <p:ph type="title" hasCustomPrompt="1"/>
          </p:nvPr>
        </p:nvSpPr>
        <p:spPr>
          <a:xfrm>
            <a:off x="480390" y="1371706"/>
            <a:ext cx="5153928" cy="1365251"/>
          </a:xfrm>
          <a:prstGeom prst="rect">
            <a:avLst/>
          </a:prstGeom>
        </p:spPr>
        <p:txBody>
          <a:bodyPr anchor="t"/>
          <a:lstStyle>
            <a:lvl1pPr>
              <a:defRPr sz="3000"/>
            </a:lvl1pPr>
          </a:lstStyle>
          <a:p>
            <a:r>
              <a:t>CodeAcademy sed ut  um  perspiciatis unde?</a:t>
            </a:r>
          </a:p>
        </p:txBody>
      </p:sp>
      <p:sp>
        <p:nvSpPr>
          <p:cNvPr id="8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398588" y="3193409"/>
            <a:ext cx="4235730" cy="901701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t>Sed ut perspiciatis unde omnis iste natus error sit voluptatem accusantium doloremque l sunt explicabo. </a:t>
            </a:r>
          </a:p>
        </p:txBody>
      </p:sp>
      <p:sp>
        <p:nvSpPr>
          <p:cNvPr id="83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398588" y="4336410"/>
            <a:ext cx="4235730" cy="901701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t>Sed ut perspiciatis unde omnis iste natus error sit voluptatem accusantium doloremque l sunt explicabo. </a:t>
            </a:r>
          </a:p>
        </p:txBody>
      </p:sp>
      <p:sp>
        <p:nvSpPr>
          <p:cNvPr id="8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398588" y="5479410"/>
            <a:ext cx="4235730" cy="901701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t>Sed ut perspiciatis unde omnis iste natus error sit voluptatem accusantium doloremque l sunt explicabo. </a:t>
            </a:r>
          </a:p>
        </p:txBody>
      </p:sp>
      <p:sp>
        <p:nvSpPr>
          <p:cNvPr id="85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476658" y="3193409"/>
            <a:ext cx="4235731" cy="901701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t>Sed ut perspiciatis unde omnis iste natus error sit voluptatem accusantium doloremque l sunt explicabo. </a:t>
            </a:r>
          </a:p>
        </p:txBody>
      </p:sp>
      <p:sp>
        <p:nvSpPr>
          <p:cNvPr id="8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7476658" y="4336410"/>
            <a:ext cx="4235731" cy="901701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t>Sed ut perspiciatis unde omnis iste natus error sit voluptatem accusantium doloremque l sunt explicabo. </a:t>
            </a:r>
          </a:p>
        </p:txBody>
      </p:sp>
      <p:sp>
        <p:nvSpPr>
          <p:cNvPr id="87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7476658" y="5479410"/>
            <a:ext cx="4235731" cy="901701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t>Sed ut perspiciatis unde omnis iste natus error sit voluptatem accusantium doloremque l sunt explicabo. </a:t>
            </a:r>
          </a:p>
        </p:txBody>
      </p:sp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19593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>
            <a:spLocks noGrp="1"/>
          </p:cNvSpPr>
          <p:nvPr>
            <p:ph type="title"/>
          </p:nvPr>
        </p:nvSpPr>
        <p:spPr>
          <a:xfrm>
            <a:off x="480391" y="1371706"/>
            <a:ext cx="5615609" cy="4101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body" idx="1"/>
          </p:nvPr>
        </p:nvSpPr>
        <p:spPr>
          <a:xfrm>
            <a:off x="480391" y="460650"/>
            <a:ext cx="5615609" cy="453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body" idx="2"/>
          </p:nvPr>
        </p:nvSpPr>
        <p:spPr>
          <a:xfrm>
            <a:off x="6561502" y="1371706"/>
            <a:ext cx="5149485" cy="5067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body" idx="3"/>
          </p:nvPr>
        </p:nvSpPr>
        <p:spPr>
          <a:xfrm>
            <a:off x="481013" y="5916613"/>
            <a:ext cx="5614987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81764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Prezentacijos pavadinimas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81688" y="1821808"/>
            <a:ext cx="3750858" cy="329720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r>
              <a:t>Pavadinimas arba nuorodos tikslas.</a:t>
            </a:r>
          </a:p>
        </p:txBody>
      </p:sp>
      <p:sp>
        <p:nvSpPr>
          <p:cNvPr id="97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281688" y="2171431"/>
            <a:ext cx="3750858" cy="504531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t>Pavadinimas arba nuorodos tikslas.</a:t>
            </a:r>
          </a:p>
        </p:txBody>
      </p:sp>
      <p:sp>
        <p:nvSpPr>
          <p:cNvPr id="98" name="Naudinga informacija"/>
          <p:cNvSpPr txBox="1">
            <a:spLocks noGrp="1"/>
          </p:cNvSpPr>
          <p:nvPr>
            <p:ph type="title" hasCustomPrompt="1"/>
          </p:nvPr>
        </p:nvSpPr>
        <p:spPr>
          <a:xfrm>
            <a:off x="480390" y="5032099"/>
            <a:ext cx="2343493" cy="1365252"/>
          </a:xfrm>
          <a:prstGeom prst="rect">
            <a:avLst/>
          </a:prstGeom>
        </p:spPr>
        <p:txBody>
          <a:bodyPr anchor="b"/>
          <a:lstStyle>
            <a:lvl1pPr>
              <a:defRPr sz="3000"/>
            </a:lvl1pPr>
          </a:lstStyle>
          <a:p>
            <a:r>
              <a:t>Naudinga informacija</a:t>
            </a:r>
          </a:p>
        </p:txBody>
      </p:sp>
      <p:sp>
        <p:nvSpPr>
          <p:cNvPr id="99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7503551" y="1821808"/>
            <a:ext cx="4208059" cy="791170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accent3"/>
                </a:solidFill>
              </a:defRPr>
            </a:lvl1pPr>
          </a:lstStyle>
          <a:p>
            <a:r>
              <a:t>www.codecademy.lt/kursai / lorem</a:t>
            </a:r>
          </a:p>
        </p:txBody>
      </p:sp>
      <p:sp>
        <p:nvSpPr>
          <p:cNvPr id="10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281688" y="2727012"/>
            <a:ext cx="3750858" cy="329720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r>
              <a:t>Pavadinimas arba nuorodos tikslas.</a:t>
            </a:r>
          </a:p>
        </p:txBody>
      </p:sp>
      <p:sp>
        <p:nvSpPr>
          <p:cNvPr id="101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281688" y="3076635"/>
            <a:ext cx="3750858" cy="504531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t>Pavadinimas arba nuorodos tikslas.</a:t>
            </a:r>
          </a:p>
        </p:txBody>
      </p:sp>
      <p:sp>
        <p:nvSpPr>
          <p:cNvPr id="102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7503551" y="2724846"/>
            <a:ext cx="4208059" cy="898746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accent3"/>
                </a:solidFill>
              </a:defRPr>
            </a:lvl1pPr>
          </a:lstStyle>
          <a:p>
            <a:r>
              <a:t>www.codecademy.lt/kursai / lorem</a:t>
            </a:r>
          </a:p>
        </p:txBody>
      </p:sp>
      <p:sp>
        <p:nvSpPr>
          <p:cNvPr id="103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281688" y="3650608"/>
            <a:ext cx="3750858" cy="329720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r>
              <a:t>Pavadinimas arba nuorodos tikslas.</a:t>
            </a:r>
          </a:p>
        </p:txBody>
      </p:sp>
      <p:sp>
        <p:nvSpPr>
          <p:cNvPr id="10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281688" y="4000232"/>
            <a:ext cx="3750858" cy="504531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t>Pavadinimas arba nuorodos tikslas.</a:t>
            </a:r>
          </a:p>
        </p:txBody>
      </p:sp>
      <p:sp>
        <p:nvSpPr>
          <p:cNvPr id="10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7503551" y="3666016"/>
            <a:ext cx="4208059" cy="854154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accent3"/>
                </a:solidFill>
              </a:defRPr>
            </a:lvl1pPr>
          </a:lstStyle>
          <a:p>
            <a:r>
              <a:t>www.codecademy.lt/kursai / lorem</a:t>
            </a:r>
          </a:p>
        </p:txBody>
      </p:sp>
      <p:sp>
        <p:nvSpPr>
          <p:cNvPr id="10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3281688" y="4571989"/>
            <a:ext cx="3750858" cy="329720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r>
              <a:t>Pavadinimas arba nuorodos tikslas.</a:t>
            </a:r>
          </a:p>
        </p:txBody>
      </p:sp>
      <p:sp>
        <p:nvSpPr>
          <p:cNvPr id="107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3281688" y="4921611"/>
            <a:ext cx="3750858" cy="504531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t>Pavadinimas arba nuorodos tikslas.</a:t>
            </a:r>
          </a:p>
        </p:txBody>
      </p:sp>
      <p:sp>
        <p:nvSpPr>
          <p:cNvPr id="108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3281688" y="5493370"/>
            <a:ext cx="3750858" cy="329720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r>
              <a:t>Pavadinimas arba nuorodos tikslas.</a:t>
            </a:r>
          </a:p>
        </p:txBody>
      </p:sp>
      <p:sp>
        <p:nvSpPr>
          <p:cNvPr id="109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3281688" y="5842992"/>
            <a:ext cx="3750858" cy="504531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t>Pavadinimas arba nuorodos tikslas.</a:t>
            </a:r>
          </a:p>
        </p:txBody>
      </p:sp>
      <p:sp>
        <p:nvSpPr>
          <p:cNvPr id="110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7503551" y="4605022"/>
            <a:ext cx="4208059" cy="854154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accent3"/>
                </a:solidFill>
              </a:defRPr>
            </a:lvl1pPr>
          </a:lstStyle>
          <a:p>
            <a:r>
              <a:t>www.codecademy.lt/kursai / lorem</a:t>
            </a:r>
          </a:p>
        </p:txBody>
      </p:sp>
      <p:sp>
        <p:nvSpPr>
          <p:cNvPr id="111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503551" y="5493370"/>
            <a:ext cx="4208059" cy="854154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accent3"/>
                </a:solidFill>
              </a:defRPr>
            </a:lvl1pPr>
          </a:lstStyle>
          <a:p>
            <a:r>
              <a:t>www.codecademy.lt/kursai / lorem</a:t>
            </a:r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50674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59687138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8/5/25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70437243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8/5/25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62029566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8/5/25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7244678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8/5/25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99992404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8/5/25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97975181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61038886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8/5/25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74729724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582227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</p:sldLayoutIdLst>
  <p:hf sldNum="0" hdr="0" ftr="0" dt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8.jp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" TargetMode="External"/><Relationship Id="rId2" Type="http://schemas.openxmlformats.org/officeDocument/2006/relationships/hyperlink" Target="https://www.statsmodels.org/stable/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python-graph-gallery.com/92-control-color-in-seaborn-heatmaps/" TargetMode="External"/><Relationship Id="rId5" Type="http://schemas.openxmlformats.org/officeDocument/2006/relationships/hyperlink" Target="https://www.khanacademy.org/math/statistics-probability" TargetMode="External"/><Relationship Id="rId4" Type="http://schemas.openxmlformats.org/officeDocument/2006/relationships/hyperlink" Target="https://matplotlib.org/stable/gallery/index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CB4DA44-742C-414B-BA05-633FAAFEBF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646F5217-C700-42DF-A991-60041BF85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86B42890-A2EB-4CD5-B95E-28BB1B9DC7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3C4C7C00-4C35-4304-971D-F6545F151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062703B6-D095-40E9-AED8-A3895537F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055808A0-E0B8-4AC4-B721-4A61DF27E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A5C20225-C8C2-466D-BDA5-9CBA8CFE4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4FE00035-FBE7-4831-851B-4FEC2CDC9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F6E5955C-9D0F-4D45-941B-38C00DCB57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28A4AF89-C648-4D4F-9728-5EE6996F8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2AE30D5F-611C-4C24-B74D-EE52F199B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B1313FCA-52AA-4767-BA27-EC3674A3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07FB6C5A-EFC4-4A43-AB27-6244F7CA7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3BF24447-F7CC-4598-8910-FAAC77867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E8C0FE7B-3A46-4ED7-9C3D-C66FB4E63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C93D827F-181D-4B32-A950-DC16B774DA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2CF17858-D8BB-42DA-ADAF-C5B7DDB11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36" name="Freeform 21">
              <a:extLst>
                <a:ext uri="{FF2B5EF4-FFF2-40B4-BE49-F238E27FC236}">
                  <a16:creationId xmlns:a16="http://schemas.microsoft.com/office/drawing/2014/main" id="{0DBFA4E1-6EAC-4206-819E-36015448E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F25D0174-B30E-42BC-BD55-A943BDD62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1E31CAD0-C3BC-4821-87CC-78C2AE7942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5470702A-797A-4762-B2E7-330ECFCFE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75857B84-7166-46C1-B6CC-5A981DEF9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F4166B5-BEB6-4D93-91F2-61F18E18D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9645B81-B570-40D4-A717-18FD21349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lt-LT" noProof="0" dirty="0"/>
            </a:p>
          </p:txBody>
        </p:sp>
        <p:sp>
          <p:nvSpPr>
            <p:cNvPr id="44" name="Isosceles Triangle 22">
              <a:extLst>
                <a:ext uri="{FF2B5EF4-FFF2-40B4-BE49-F238E27FC236}">
                  <a16:creationId xmlns:a16="http://schemas.microsoft.com/office/drawing/2014/main" id="{D8C83445-9D36-40AB-9B6C-13B432A61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lt-LT" noProof="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7281DC3-F955-435C-A291-E5CDF00A6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lt-LT" noProof="0" dirty="0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noProof="0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50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52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53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54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55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56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57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58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59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60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62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63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64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65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66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67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68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9C2BDC-5084-498D-BB0E-694C51A92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784" y="4805590"/>
            <a:ext cx="9598024" cy="1438873"/>
          </a:xfrm>
        </p:spPr>
        <p:txBody>
          <a:bodyPr vert="horz" lIns="228600" tIns="228600" rIns="228600" bIns="228600" rtlCol="0" anchor="ctr">
            <a:noAutofit/>
          </a:bodyPr>
          <a:lstStyle/>
          <a:p>
            <a:pPr algn="r"/>
            <a:r>
              <a:rPr lang="lt-LT" sz="3200" noProof="0" dirty="0"/>
              <a:t>Tiesinės regresijos pagrindai. Paprastoji (vieno kintamojo) ir sudėtinė/ daugialypė (kelių kintamųjų) regresija </a:t>
            </a: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lt-LT" noProof="0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381AECE5-8D49-5509-EF0A-438DB7EA0407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3"/>
          <a:srcRect r="1590" b="4"/>
          <a:stretch/>
        </p:blipFill>
        <p:spPr>
          <a:xfrm>
            <a:off x="1698799" y="976644"/>
            <a:ext cx="3302621" cy="3355848"/>
          </a:xfrm>
          <a:prstGeom prst="rect">
            <a:avLst/>
          </a:prstGeo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6C1E26-3F48-4E88-90C6-B78EEF00273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292226" y="4994074"/>
            <a:ext cx="5075720" cy="1770300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lt-LT" b="1" i="0" u="none" strike="noStrike" cap="none" spc="0" baseline="0" noProof="0" dirty="0">
              <a:solidFill>
                <a:schemeClr val="tx1"/>
              </a:solidFill>
              <a:uFillTx/>
            </a:endParaRPr>
          </a:p>
          <a:p>
            <a:endParaRPr lang="lt-LT" b="1" noProof="0" dirty="0">
              <a:solidFill>
                <a:schemeClr val="tx1"/>
              </a:solidFill>
            </a:endParaRPr>
          </a:p>
          <a:p>
            <a:endParaRPr lang="lt-LT" b="1" i="0" u="none" strike="noStrike" cap="none" spc="0" baseline="0" noProof="0" dirty="0">
              <a:solidFill>
                <a:schemeClr val="tx1"/>
              </a:solidFill>
              <a:uFillTx/>
            </a:endParaRPr>
          </a:p>
          <a:p>
            <a:r>
              <a:rPr lang="lt-LT" b="1" i="0" u="none" strike="noStrike" cap="none" spc="0" baseline="0" noProof="0" dirty="0">
                <a:solidFill>
                  <a:schemeClr val="tx1"/>
                </a:solidFill>
                <a:uFillTx/>
              </a:rPr>
              <a:t>Dėstytoja Guoda Butkevičiūtė</a:t>
            </a:r>
          </a:p>
        </p:txBody>
      </p:sp>
      <p:sp>
        <p:nvSpPr>
          <p:cNvPr id="6" name="Google Shape;102;p1">
            <a:extLst>
              <a:ext uri="{FF2B5EF4-FFF2-40B4-BE49-F238E27FC236}">
                <a16:creationId xmlns:a16="http://schemas.microsoft.com/office/drawing/2014/main" id="{B077506A-6721-4858-9864-AF9A81768959}"/>
              </a:ext>
            </a:extLst>
          </p:cNvPr>
          <p:cNvSpPr txBox="1">
            <a:spLocks/>
          </p:cNvSpPr>
          <p:nvPr/>
        </p:nvSpPr>
        <p:spPr>
          <a:xfrm>
            <a:off x="5815539" y="6336033"/>
            <a:ext cx="635528" cy="472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lIns="45719" tIns="45700" rIns="45719" bIns="45700" anchorCtr="0">
            <a:norm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>
              <a:lnSpc>
                <a:spcPct val="90000"/>
              </a:lnSpc>
              <a:spcBef>
                <a:spcPts val="1000"/>
              </a:spcBef>
            </a:pPr>
            <a:r>
              <a:rPr lang="lt-LT" b="1" i="0" u="none" strike="noStrike" cap="none" spc="0" baseline="0" noProof="0" dirty="0">
                <a:solidFill>
                  <a:schemeClr val="tx1"/>
                </a:solidFill>
                <a:uFillTx/>
              </a:rPr>
              <a:t>2025</a:t>
            </a:r>
            <a:endParaRPr lang="lt-LT" sz="1600" b="1" i="0" u="none" strike="noStrike" cap="none" spc="0" baseline="0" noProof="0" dirty="0">
              <a:solidFill>
                <a:schemeClr val="tx1"/>
              </a:solidFill>
              <a:uFillTx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080E8A-1C0E-B316-0736-B179AC2B1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248" y="1061296"/>
            <a:ext cx="3267998" cy="32679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CF99F7-30F2-76C1-270F-B218ED943859}"/>
              </a:ext>
            </a:extLst>
          </p:cNvPr>
          <p:cNvSpPr txBox="1"/>
          <p:nvPr/>
        </p:nvSpPr>
        <p:spPr>
          <a:xfrm>
            <a:off x="3900172" y="188329"/>
            <a:ext cx="5025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TIESINĖS REGRESIJOS</a:t>
            </a:r>
          </a:p>
        </p:txBody>
      </p:sp>
    </p:spTree>
    <p:extLst>
      <p:ext uri="{BB962C8B-B14F-4D97-AF65-F5344CB8AC3E}">
        <p14:creationId xmlns:p14="http://schemas.microsoft.com/office/powerpoint/2010/main" val="469815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22">
          <a:extLst>
            <a:ext uri="{FF2B5EF4-FFF2-40B4-BE49-F238E27FC236}">
              <a16:creationId xmlns:a16="http://schemas.microsoft.com/office/drawing/2014/main" id="{10E8B744-0705-4E49-C081-3CCD8A4DB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>
            <a:extLst>
              <a:ext uri="{FF2B5EF4-FFF2-40B4-BE49-F238E27FC236}">
                <a16:creationId xmlns:a16="http://schemas.microsoft.com/office/drawing/2014/main" id="{9FD5E25C-7A07-1F7D-9BB0-1FBE5D73C2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346" y="2423886"/>
            <a:ext cx="2986683" cy="1792514"/>
          </a:xfrm>
          <a:prstGeom prst="rect">
            <a:avLst/>
          </a:prstGeom>
        </p:spPr>
        <p:txBody>
          <a:bodyPr spcFirstLastPara="1" vert="horz" lIns="228600" tIns="228600" rIns="228600" bIns="228600" rtlCol="0" anchor="ctr" anchorCtr="0">
            <a:normAutofit fontScale="90000"/>
          </a:bodyPr>
          <a:lstStyle/>
          <a:p>
            <a:pPr marL="12700" algn="ctr">
              <a:lnSpc>
                <a:spcPct val="85000"/>
              </a:lnSpc>
              <a:spcBef>
                <a:spcPct val="0"/>
              </a:spcBef>
            </a:pPr>
            <a:r>
              <a:rPr lang="lt-LT" sz="4000" b="0" i="0" kern="1200" cap="none" spc="-150" noProof="0" dirty="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rPr>
              <a:t>Pavyzdžiai</a:t>
            </a:r>
            <a:br>
              <a:rPr lang="lt-LT" sz="4000" b="0" i="0" kern="1200" cap="none" spc="-150" noProof="0" dirty="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lt-LT" sz="4000" b="0" i="0" kern="1200" cap="none" spc="-150" noProof="0" dirty="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rPr>
              <a:t> (sudėtinė </a:t>
            </a:r>
            <a:r>
              <a:rPr lang="lt-LT" sz="4000" dirty="0">
                <a:solidFill>
                  <a:srgbClr val="FFFEFF"/>
                </a:solidFill>
              </a:rPr>
              <a:t>regresija)</a:t>
            </a:r>
            <a:endParaRPr lang="lt-LT" sz="4000" b="0" i="0" kern="1200" cap="none" spc="-150" noProof="0" dirty="0">
              <a:solidFill>
                <a:srgbClr val="FFFEFF"/>
              </a:solidFill>
              <a:effectLst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27" name="Google Shape;125;p3">
            <a:extLst>
              <a:ext uri="{FF2B5EF4-FFF2-40B4-BE49-F238E27FC236}">
                <a16:creationId xmlns:a16="http://schemas.microsoft.com/office/drawing/2014/main" id="{60A1DDBC-A11B-3C3C-D9B6-81B7902BAC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3603040"/>
              </p:ext>
            </p:extLst>
          </p:nvPr>
        </p:nvGraphicFramePr>
        <p:xfrm>
          <a:off x="3267119" y="448764"/>
          <a:ext cx="6580824" cy="59604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0147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2" name="Rectangle 131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noProof="0" dirty="0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800B320-C486-4967-AFB8-58E3EBDA9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0624" y="0"/>
            <a:ext cx="12584114" cy="6853238"/>
            <a:chOff x="-417513" y="0"/>
            <a:chExt cx="12584114" cy="6853238"/>
          </a:xfrm>
        </p:grpSpPr>
        <p:sp>
          <p:nvSpPr>
            <p:cNvPr id="135" name="Freeform 5">
              <a:extLst>
                <a:ext uri="{FF2B5EF4-FFF2-40B4-BE49-F238E27FC236}">
                  <a16:creationId xmlns:a16="http://schemas.microsoft.com/office/drawing/2014/main" id="{B6E6BEB2-753A-4253-9BE2-9E569A8A5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6" name="Freeform 6">
              <a:extLst>
                <a:ext uri="{FF2B5EF4-FFF2-40B4-BE49-F238E27FC236}">
                  <a16:creationId xmlns:a16="http://schemas.microsoft.com/office/drawing/2014/main" id="{196A6026-E2E2-4401-BB72-F8314907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7" name="Freeform 7">
              <a:extLst>
                <a:ext uri="{FF2B5EF4-FFF2-40B4-BE49-F238E27FC236}">
                  <a16:creationId xmlns:a16="http://schemas.microsoft.com/office/drawing/2014/main" id="{C852B828-3E4B-4404-AEE7-815B0B6EE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8" name="Freeform 8">
              <a:extLst>
                <a:ext uri="{FF2B5EF4-FFF2-40B4-BE49-F238E27FC236}">
                  <a16:creationId xmlns:a16="http://schemas.microsoft.com/office/drawing/2014/main" id="{B2BAC571-023A-4027-9689-5A7375FE5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9" name="Freeform 9">
              <a:extLst>
                <a:ext uri="{FF2B5EF4-FFF2-40B4-BE49-F238E27FC236}">
                  <a16:creationId xmlns:a16="http://schemas.microsoft.com/office/drawing/2014/main" id="{6BB424FB-2158-48AB-9A28-A11889AA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0" name="Freeform 10">
              <a:extLst>
                <a:ext uri="{FF2B5EF4-FFF2-40B4-BE49-F238E27FC236}">
                  <a16:creationId xmlns:a16="http://schemas.microsoft.com/office/drawing/2014/main" id="{BE5FA512-D3FE-4F91-AE23-51DAAAA74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1" name="Freeform 11">
              <a:extLst>
                <a:ext uri="{FF2B5EF4-FFF2-40B4-BE49-F238E27FC236}">
                  <a16:creationId xmlns:a16="http://schemas.microsoft.com/office/drawing/2014/main" id="{83CF3A0A-06AA-4987-8182-4F86E662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2" name="Freeform 12">
              <a:extLst>
                <a:ext uri="{FF2B5EF4-FFF2-40B4-BE49-F238E27FC236}">
                  <a16:creationId xmlns:a16="http://schemas.microsoft.com/office/drawing/2014/main" id="{969C6F15-1F6D-46D5-8C47-3FBC31253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3" name="Freeform 13">
              <a:extLst>
                <a:ext uri="{FF2B5EF4-FFF2-40B4-BE49-F238E27FC236}">
                  <a16:creationId xmlns:a16="http://schemas.microsoft.com/office/drawing/2014/main" id="{01E2B94D-4E93-4C11-A1FC-B3A6E8CC5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4" name="Freeform 14">
              <a:extLst>
                <a:ext uri="{FF2B5EF4-FFF2-40B4-BE49-F238E27FC236}">
                  <a16:creationId xmlns:a16="http://schemas.microsoft.com/office/drawing/2014/main" id="{F47C1110-8C08-4C26-BD0D-3083BFAC1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5" name="Freeform 15">
              <a:extLst>
                <a:ext uri="{FF2B5EF4-FFF2-40B4-BE49-F238E27FC236}">
                  <a16:creationId xmlns:a16="http://schemas.microsoft.com/office/drawing/2014/main" id="{3085CEBC-D1F5-4F82-93C8-8ED38B7CB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3ED8F25D-E867-46B6-A62D-3B2114768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7" name="Freeform 17">
              <a:extLst>
                <a:ext uri="{FF2B5EF4-FFF2-40B4-BE49-F238E27FC236}">
                  <a16:creationId xmlns:a16="http://schemas.microsoft.com/office/drawing/2014/main" id="{6BB81545-0C01-4B56-BADD-6B7D5B72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8" name="Freeform 18">
              <a:extLst>
                <a:ext uri="{FF2B5EF4-FFF2-40B4-BE49-F238E27FC236}">
                  <a16:creationId xmlns:a16="http://schemas.microsoft.com/office/drawing/2014/main" id="{A1574FCC-646A-4771-AB54-A44212F19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9" name="Freeform 19">
              <a:extLst>
                <a:ext uri="{FF2B5EF4-FFF2-40B4-BE49-F238E27FC236}">
                  <a16:creationId xmlns:a16="http://schemas.microsoft.com/office/drawing/2014/main" id="{A56CC2BC-E51D-4A79-AA80-770FAA784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50" name="Freeform 20">
              <a:extLst>
                <a:ext uri="{FF2B5EF4-FFF2-40B4-BE49-F238E27FC236}">
                  <a16:creationId xmlns:a16="http://schemas.microsoft.com/office/drawing/2014/main" id="{C95E0495-B7F8-44C5-AD1F-5F3C8633E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51" name="Freeform 21">
              <a:extLst>
                <a:ext uri="{FF2B5EF4-FFF2-40B4-BE49-F238E27FC236}">
                  <a16:creationId xmlns:a16="http://schemas.microsoft.com/office/drawing/2014/main" id="{28C1E7AA-A198-498A-9426-7632D7AA3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52" name="Freeform 22">
              <a:extLst>
                <a:ext uri="{FF2B5EF4-FFF2-40B4-BE49-F238E27FC236}">
                  <a16:creationId xmlns:a16="http://schemas.microsoft.com/office/drawing/2014/main" id="{96410611-0DF8-42D3-91B1-B87AE692E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53" name="Freeform 23">
              <a:extLst>
                <a:ext uri="{FF2B5EF4-FFF2-40B4-BE49-F238E27FC236}">
                  <a16:creationId xmlns:a16="http://schemas.microsoft.com/office/drawing/2014/main" id="{EACF821F-24B2-49B5-8688-744B0EADF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54" name="Freeform 24">
              <a:extLst>
                <a:ext uri="{FF2B5EF4-FFF2-40B4-BE49-F238E27FC236}">
                  <a16:creationId xmlns:a16="http://schemas.microsoft.com/office/drawing/2014/main" id="{418BD791-FEEE-4A18-A5EF-F3815F184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55" name="Freeform 25">
              <a:extLst>
                <a:ext uri="{FF2B5EF4-FFF2-40B4-BE49-F238E27FC236}">
                  <a16:creationId xmlns:a16="http://schemas.microsoft.com/office/drawing/2014/main" id="{D5D16C8F-EA4F-447C-934A-06E7BFAE9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</p:grpSp>
      <p:sp>
        <p:nvSpPr>
          <p:cNvPr id="123" name="Google Shape;123;p3"/>
          <p:cNvSpPr txBox="1">
            <a:spLocks noGrp="1"/>
          </p:cNvSpPr>
          <p:nvPr>
            <p:ph type="title"/>
          </p:nvPr>
        </p:nvSpPr>
        <p:spPr>
          <a:xfrm>
            <a:off x="1282620" y="2358391"/>
            <a:ext cx="3498979" cy="2453676"/>
          </a:xfrm>
          <a:prstGeom prst="rect">
            <a:avLst/>
          </a:prstGeom>
        </p:spPr>
        <p:txBody>
          <a:bodyPr spcFirstLastPara="1" vert="horz" lIns="228600" tIns="228600" rIns="228600" bIns="228600" rtlCol="0" anchor="ctr" anchorCtr="0">
            <a:normAutofit/>
          </a:bodyPr>
          <a:lstStyle/>
          <a:p>
            <a:pPr marL="12700" algn="ctr">
              <a:lnSpc>
                <a:spcPct val="85000"/>
              </a:lnSpc>
              <a:spcBef>
                <a:spcPct val="0"/>
              </a:spcBef>
            </a:pPr>
            <a:r>
              <a:rPr lang="lt-LT" sz="4000" noProof="0" dirty="0">
                <a:solidFill>
                  <a:srgbClr val="FFFEFF"/>
                </a:solidFill>
              </a:rPr>
              <a:t>Regresijos lygtis</a:t>
            </a:r>
          </a:p>
        </p:txBody>
      </p:sp>
      <p:graphicFrame>
        <p:nvGraphicFramePr>
          <p:cNvPr id="127" name="Google Shape;125;p3">
            <a:extLst>
              <a:ext uri="{FF2B5EF4-FFF2-40B4-BE49-F238E27FC236}">
                <a16:creationId xmlns:a16="http://schemas.microsoft.com/office/drawing/2014/main" id="{BD8B3C6E-F936-F154-849D-71E9C2808D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1484523"/>
              </p:ext>
            </p:extLst>
          </p:nvPr>
        </p:nvGraphicFramePr>
        <p:xfrm>
          <a:off x="6901531" y="803186"/>
          <a:ext cx="5006371" cy="5242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00880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2" name="Rectangle 131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noProof="0" dirty="0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800B320-C486-4967-AFB8-58E3EBDA9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0624" y="0"/>
            <a:ext cx="12584114" cy="6853238"/>
            <a:chOff x="-417513" y="0"/>
            <a:chExt cx="12584114" cy="6853238"/>
          </a:xfrm>
        </p:grpSpPr>
        <p:sp>
          <p:nvSpPr>
            <p:cNvPr id="135" name="Freeform 5">
              <a:extLst>
                <a:ext uri="{FF2B5EF4-FFF2-40B4-BE49-F238E27FC236}">
                  <a16:creationId xmlns:a16="http://schemas.microsoft.com/office/drawing/2014/main" id="{B6E6BEB2-753A-4253-9BE2-9E569A8A5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6" name="Freeform 6">
              <a:extLst>
                <a:ext uri="{FF2B5EF4-FFF2-40B4-BE49-F238E27FC236}">
                  <a16:creationId xmlns:a16="http://schemas.microsoft.com/office/drawing/2014/main" id="{196A6026-E2E2-4401-BB72-F8314907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7" name="Freeform 7">
              <a:extLst>
                <a:ext uri="{FF2B5EF4-FFF2-40B4-BE49-F238E27FC236}">
                  <a16:creationId xmlns:a16="http://schemas.microsoft.com/office/drawing/2014/main" id="{C852B828-3E4B-4404-AEE7-815B0B6EE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8" name="Freeform 8">
              <a:extLst>
                <a:ext uri="{FF2B5EF4-FFF2-40B4-BE49-F238E27FC236}">
                  <a16:creationId xmlns:a16="http://schemas.microsoft.com/office/drawing/2014/main" id="{B2BAC571-023A-4027-9689-5A7375FE5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9" name="Freeform 9">
              <a:extLst>
                <a:ext uri="{FF2B5EF4-FFF2-40B4-BE49-F238E27FC236}">
                  <a16:creationId xmlns:a16="http://schemas.microsoft.com/office/drawing/2014/main" id="{6BB424FB-2158-48AB-9A28-A11889AA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0" name="Freeform 10">
              <a:extLst>
                <a:ext uri="{FF2B5EF4-FFF2-40B4-BE49-F238E27FC236}">
                  <a16:creationId xmlns:a16="http://schemas.microsoft.com/office/drawing/2014/main" id="{BE5FA512-D3FE-4F91-AE23-51DAAAA74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1" name="Freeform 11">
              <a:extLst>
                <a:ext uri="{FF2B5EF4-FFF2-40B4-BE49-F238E27FC236}">
                  <a16:creationId xmlns:a16="http://schemas.microsoft.com/office/drawing/2014/main" id="{83CF3A0A-06AA-4987-8182-4F86E662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2" name="Freeform 12">
              <a:extLst>
                <a:ext uri="{FF2B5EF4-FFF2-40B4-BE49-F238E27FC236}">
                  <a16:creationId xmlns:a16="http://schemas.microsoft.com/office/drawing/2014/main" id="{969C6F15-1F6D-46D5-8C47-3FBC31253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3" name="Freeform 13">
              <a:extLst>
                <a:ext uri="{FF2B5EF4-FFF2-40B4-BE49-F238E27FC236}">
                  <a16:creationId xmlns:a16="http://schemas.microsoft.com/office/drawing/2014/main" id="{01E2B94D-4E93-4C11-A1FC-B3A6E8CC5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4" name="Freeform 14">
              <a:extLst>
                <a:ext uri="{FF2B5EF4-FFF2-40B4-BE49-F238E27FC236}">
                  <a16:creationId xmlns:a16="http://schemas.microsoft.com/office/drawing/2014/main" id="{F47C1110-8C08-4C26-BD0D-3083BFAC1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5" name="Freeform 15">
              <a:extLst>
                <a:ext uri="{FF2B5EF4-FFF2-40B4-BE49-F238E27FC236}">
                  <a16:creationId xmlns:a16="http://schemas.microsoft.com/office/drawing/2014/main" id="{3085CEBC-D1F5-4F82-93C8-8ED38B7CB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3ED8F25D-E867-46B6-A62D-3B2114768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7" name="Freeform 17">
              <a:extLst>
                <a:ext uri="{FF2B5EF4-FFF2-40B4-BE49-F238E27FC236}">
                  <a16:creationId xmlns:a16="http://schemas.microsoft.com/office/drawing/2014/main" id="{6BB81545-0C01-4B56-BADD-6B7D5B72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8" name="Freeform 18">
              <a:extLst>
                <a:ext uri="{FF2B5EF4-FFF2-40B4-BE49-F238E27FC236}">
                  <a16:creationId xmlns:a16="http://schemas.microsoft.com/office/drawing/2014/main" id="{A1574FCC-646A-4771-AB54-A44212F19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9" name="Freeform 19">
              <a:extLst>
                <a:ext uri="{FF2B5EF4-FFF2-40B4-BE49-F238E27FC236}">
                  <a16:creationId xmlns:a16="http://schemas.microsoft.com/office/drawing/2014/main" id="{A56CC2BC-E51D-4A79-AA80-770FAA784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50" name="Freeform 20">
              <a:extLst>
                <a:ext uri="{FF2B5EF4-FFF2-40B4-BE49-F238E27FC236}">
                  <a16:creationId xmlns:a16="http://schemas.microsoft.com/office/drawing/2014/main" id="{C95E0495-B7F8-44C5-AD1F-5F3C8633E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51" name="Freeform 21">
              <a:extLst>
                <a:ext uri="{FF2B5EF4-FFF2-40B4-BE49-F238E27FC236}">
                  <a16:creationId xmlns:a16="http://schemas.microsoft.com/office/drawing/2014/main" id="{28C1E7AA-A198-498A-9426-7632D7AA3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52" name="Freeform 22">
              <a:extLst>
                <a:ext uri="{FF2B5EF4-FFF2-40B4-BE49-F238E27FC236}">
                  <a16:creationId xmlns:a16="http://schemas.microsoft.com/office/drawing/2014/main" id="{96410611-0DF8-42D3-91B1-B87AE692E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53" name="Freeform 23">
              <a:extLst>
                <a:ext uri="{FF2B5EF4-FFF2-40B4-BE49-F238E27FC236}">
                  <a16:creationId xmlns:a16="http://schemas.microsoft.com/office/drawing/2014/main" id="{EACF821F-24B2-49B5-8688-744B0EADF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54" name="Freeform 24">
              <a:extLst>
                <a:ext uri="{FF2B5EF4-FFF2-40B4-BE49-F238E27FC236}">
                  <a16:creationId xmlns:a16="http://schemas.microsoft.com/office/drawing/2014/main" id="{418BD791-FEEE-4A18-A5EF-F3815F184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55" name="Freeform 25">
              <a:extLst>
                <a:ext uri="{FF2B5EF4-FFF2-40B4-BE49-F238E27FC236}">
                  <a16:creationId xmlns:a16="http://schemas.microsoft.com/office/drawing/2014/main" id="{D5D16C8F-EA4F-447C-934A-06E7BFAE9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</p:grpSp>
      <p:sp>
        <p:nvSpPr>
          <p:cNvPr id="123" name="Google Shape;123;p3"/>
          <p:cNvSpPr txBox="1">
            <a:spLocks noGrp="1"/>
          </p:cNvSpPr>
          <p:nvPr>
            <p:ph type="title"/>
          </p:nvPr>
        </p:nvSpPr>
        <p:spPr>
          <a:xfrm>
            <a:off x="480400" y="1371700"/>
            <a:ext cx="10800900" cy="13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lt-LT" sz="3200" noProof="0" dirty="0"/>
              <a:t>Regresijos lygties įverčiai</a:t>
            </a:r>
            <a:endParaRPr lang="lt-LT" noProof="0" dirty="0"/>
          </a:p>
        </p:txBody>
      </p:sp>
      <p:graphicFrame>
        <p:nvGraphicFramePr>
          <p:cNvPr id="127" name="Google Shape;125;p3">
            <a:extLst>
              <a:ext uri="{FF2B5EF4-FFF2-40B4-BE49-F238E27FC236}">
                <a16:creationId xmlns:a16="http://schemas.microsoft.com/office/drawing/2014/main" id="{FA56260C-3BC8-473B-55C4-2D3B323D9F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3310577"/>
              </p:ext>
            </p:extLst>
          </p:nvPr>
        </p:nvGraphicFramePr>
        <p:xfrm>
          <a:off x="480400" y="2671875"/>
          <a:ext cx="10859100" cy="3937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54464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22">
          <a:extLst>
            <a:ext uri="{FF2B5EF4-FFF2-40B4-BE49-F238E27FC236}">
              <a16:creationId xmlns:a16="http://schemas.microsoft.com/office/drawing/2014/main" id="{B6E0EFD2-2A74-1785-7349-5B8691BDB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2" name="Rectangle 131">
            <a:extLst>
              <a:ext uri="{FF2B5EF4-FFF2-40B4-BE49-F238E27FC236}">
                <a16:creationId xmlns:a16="http://schemas.microsoft.com/office/drawing/2014/main" id="{B93424E3-41C2-576F-5890-540B6E46D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noProof="0" dirty="0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37AE2DA9-514F-BB5F-FF59-64437C96F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0624" y="0"/>
            <a:ext cx="12584114" cy="6853238"/>
            <a:chOff x="-417513" y="0"/>
            <a:chExt cx="12584114" cy="6853238"/>
          </a:xfrm>
        </p:grpSpPr>
        <p:sp>
          <p:nvSpPr>
            <p:cNvPr id="135" name="Freeform 5">
              <a:extLst>
                <a:ext uri="{FF2B5EF4-FFF2-40B4-BE49-F238E27FC236}">
                  <a16:creationId xmlns:a16="http://schemas.microsoft.com/office/drawing/2014/main" id="{A0881DFA-6E59-DDD1-46E4-66182B28E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6" name="Freeform 6">
              <a:extLst>
                <a:ext uri="{FF2B5EF4-FFF2-40B4-BE49-F238E27FC236}">
                  <a16:creationId xmlns:a16="http://schemas.microsoft.com/office/drawing/2014/main" id="{0F2EBE24-1777-FE90-2D24-B8DC5D9FF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7" name="Freeform 7">
              <a:extLst>
                <a:ext uri="{FF2B5EF4-FFF2-40B4-BE49-F238E27FC236}">
                  <a16:creationId xmlns:a16="http://schemas.microsoft.com/office/drawing/2014/main" id="{A45816F1-33EB-97D0-6A6D-8BA41561B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8" name="Freeform 8">
              <a:extLst>
                <a:ext uri="{FF2B5EF4-FFF2-40B4-BE49-F238E27FC236}">
                  <a16:creationId xmlns:a16="http://schemas.microsoft.com/office/drawing/2014/main" id="{164EDA4D-475F-02BA-FF78-21A4F705C1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9" name="Freeform 9">
              <a:extLst>
                <a:ext uri="{FF2B5EF4-FFF2-40B4-BE49-F238E27FC236}">
                  <a16:creationId xmlns:a16="http://schemas.microsoft.com/office/drawing/2014/main" id="{64BFB953-0465-691E-A1BD-604E4A465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0" name="Freeform 10">
              <a:extLst>
                <a:ext uri="{FF2B5EF4-FFF2-40B4-BE49-F238E27FC236}">
                  <a16:creationId xmlns:a16="http://schemas.microsoft.com/office/drawing/2014/main" id="{CBB96665-4431-ACC8-DBA5-73932699E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1" name="Freeform 11">
              <a:extLst>
                <a:ext uri="{FF2B5EF4-FFF2-40B4-BE49-F238E27FC236}">
                  <a16:creationId xmlns:a16="http://schemas.microsoft.com/office/drawing/2014/main" id="{29DFB3B8-04C3-33CA-FC89-7CBEAA206F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2" name="Freeform 12">
              <a:extLst>
                <a:ext uri="{FF2B5EF4-FFF2-40B4-BE49-F238E27FC236}">
                  <a16:creationId xmlns:a16="http://schemas.microsoft.com/office/drawing/2014/main" id="{45D9B861-A5AF-FC97-2E03-177180748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3" name="Freeform 13">
              <a:extLst>
                <a:ext uri="{FF2B5EF4-FFF2-40B4-BE49-F238E27FC236}">
                  <a16:creationId xmlns:a16="http://schemas.microsoft.com/office/drawing/2014/main" id="{71C456EE-5A50-4387-64ED-F33DC6385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4" name="Freeform 14">
              <a:extLst>
                <a:ext uri="{FF2B5EF4-FFF2-40B4-BE49-F238E27FC236}">
                  <a16:creationId xmlns:a16="http://schemas.microsoft.com/office/drawing/2014/main" id="{2C28FB36-7AA2-388A-DDDD-90156C179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5" name="Freeform 15">
              <a:extLst>
                <a:ext uri="{FF2B5EF4-FFF2-40B4-BE49-F238E27FC236}">
                  <a16:creationId xmlns:a16="http://schemas.microsoft.com/office/drawing/2014/main" id="{53870333-D3C5-57DD-4C4D-26B881C94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2A218AF9-7192-A878-BADE-75D2568FA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7" name="Freeform 17">
              <a:extLst>
                <a:ext uri="{FF2B5EF4-FFF2-40B4-BE49-F238E27FC236}">
                  <a16:creationId xmlns:a16="http://schemas.microsoft.com/office/drawing/2014/main" id="{C0816F1F-3BA8-A6D3-8E55-D5FD051D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8" name="Freeform 18">
              <a:extLst>
                <a:ext uri="{FF2B5EF4-FFF2-40B4-BE49-F238E27FC236}">
                  <a16:creationId xmlns:a16="http://schemas.microsoft.com/office/drawing/2014/main" id="{27DACBB8-CFDC-D0FA-620B-1BBEE7D22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9" name="Freeform 19">
              <a:extLst>
                <a:ext uri="{FF2B5EF4-FFF2-40B4-BE49-F238E27FC236}">
                  <a16:creationId xmlns:a16="http://schemas.microsoft.com/office/drawing/2014/main" id="{A604E71B-1BEB-BB5F-6834-BEA198B34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50" name="Freeform 20">
              <a:extLst>
                <a:ext uri="{FF2B5EF4-FFF2-40B4-BE49-F238E27FC236}">
                  <a16:creationId xmlns:a16="http://schemas.microsoft.com/office/drawing/2014/main" id="{2966E171-0D4A-B3E4-3E87-E64E5D382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51" name="Freeform 21">
              <a:extLst>
                <a:ext uri="{FF2B5EF4-FFF2-40B4-BE49-F238E27FC236}">
                  <a16:creationId xmlns:a16="http://schemas.microsoft.com/office/drawing/2014/main" id="{541840B7-7427-F402-F4E8-36A647101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52" name="Freeform 22">
              <a:extLst>
                <a:ext uri="{FF2B5EF4-FFF2-40B4-BE49-F238E27FC236}">
                  <a16:creationId xmlns:a16="http://schemas.microsoft.com/office/drawing/2014/main" id="{4664C587-7E01-64F1-F577-77F515E86C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53" name="Freeform 23">
              <a:extLst>
                <a:ext uri="{FF2B5EF4-FFF2-40B4-BE49-F238E27FC236}">
                  <a16:creationId xmlns:a16="http://schemas.microsoft.com/office/drawing/2014/main" id="{C119C2B1-8F97-313B-513C-269C684F36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54" name="Freeform 24">
              <a:extLst>
                <a:ext uri="{FF2B5EF4-FFF2-40B4-BE49-F238E27FC236}">
                  <a16:creationId xmlns:a16="http://schemas.microsoft.com/office/drawing/2014/main" id="{0720BA2A-8263-939C-B8DF-8FA5FD59F5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55" name="Freeform 25">
              <a:extLst>
                <a:ext uri="{FF2B5EF4-FFF2-40B4-BE49-F238E27FC236}">
                  <a16:creationId xmlns:a16="http://schemas.microsoft.com/office/drawing/2014/main" id="{2CB6A1AC-5892-3CD3-206D-9FBA034F06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</p:grpSp>
      <p:sp>
        <p:nvSpPr>
          <p:cNvPr id="123" name="Google Shape;123;p3">
            <a:extLst>
              <a:ext uri="{FF2B5EF4-FFF2-40B4-BE49-F238E27FC236}">
                <a16:creationId xmlns:a16="http://schemas.microsoft.com/office/drawing/2014/main" id="{3814F8D8-22F7-9A36-3C28-CFCCA82E18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16" y="682625"/>
            <a:ext cx="10685923" cy="55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lt-LT" sz="2800" noProof="0" dirty="0"/>
              <a:t>Tiesinė regresija</a:t>
            </a:r>
            <a:endParaRPr lang="lt-LT" noProof="0" dirty="0"/>
          </a:p>
        </p:txBody>
      </p:sp>
      <p:graphicFrame>
        <p:nvGraphicFramePr>
          <p:cNvPr id="127" name="Google Shape;125;p3">
            <a:extLst>
              <a:ext uri="{FF2B5EF4-FFF2-40B4-BE49-F238E27FC236}">
                <a16:creationId xmlns:a16="http://schemas.microsoft.com/office/drawing/2014/main" id="{E10D6818-47C0-2A25-5E4B-9C861D2542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9973744"/>
              </p:ext>
            </p:extLst>
          </p:nvPr>
        </p:nvGraphicFramePr>
        <p:xfrm>
          <a:off x="340777" y="1102568"/>
          <a:ext cx="10859100" cy="3937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Google Shape;125;p3">
            <a:extLst>
              <a:ext uri="{FF2B5EF4-FFF2-40B4-BE49-F238E27FC236}">
                <a16:creationId xmlns:a16="http://schemas.microsoft.com/office/drawing/2014/main" id="{084EFD7B-DBC8-06E6-C2BE-5EE8003165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-252875" y="4780385"/>
            <a:ext cx="11594112" cy="2228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,Sans-Serif"/>
              <a:buChar char="−"/>
            </a:pPr>
            <a:endParaRPr lang="lt-LT" sz="1400" noProof="0" dirty="0">
              <a:solidFill>
                <a:schemeClr val="tx1"/>
              </a:solidFill>
              <a:ea typeface="Verdan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</a:pPr>
            <a:endParaRPr lang="lt-LT" sz="1400" noProof="0" dirty="0">
              <a:solidFill>
                <a:schemeClr val="tx1"/>
              </a:solidFill>
              <a:ea typeface="Verdan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</a:pPr>
            <a:endParaRPr lang="lt-LT" sz="1400" noProof="0" dirty="0">
              <a:solidFill>
                <a:schemeClr val="tx1"/>
              </a:solidFill>
              <a:ea typeface="Verdan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</a:pPr>
            <a:endParaRPr lang="lt-LT" sz="1400" noProof="0" dirty="0">
              <a:ea typeface="Verdana"/>
            </a:endParaRPr>
          </a:p>
          <a:p>
            <a:pPr marL="1828800" lvl="4" indent="0">
              <a:lnSpc>
                <a:spcPct val="150000"/>
              </a:lnSpc>
              <a:spcBef>
                <a:spcPts val="0"/>
              </a:spcBef>
            </a:pPr>
            <a:r>
              <a:rPr lang="lt-LT" sz="1400" noProof="0" dirty="0">
                <a:solidFill>
                  <a:schemeClr val="tx1"/>
                </a:solidFill>
                <a:latin typeface="Verdana"/>
                <a:ea typeface="Verdana"/>
              </a:rPr>
              <a:t>Tikslas – minimizuoti </a:t>
            </a:r>
            <a:r>
              <a:rPr lang="lt-LT" sz="1400" noProof="0" dirty="0" err="1">
                <a:solidFill>
                  <a:schemeClr val="tx1"/>
                </a:solidFill>
                <a:latin typeface="Verdana"/>
                <a:ea typeface="Verdana"/>
              </a:rPr>
              <a:t>r</a:t>
            </a:r>
            <a:r>
              <a:rPr lang="lt-LT" sz="1400" noProof="0" dirty="0">
                <a:solidFill>
                  <a:schemeClr val="tx1"/>
                </a:solidFill>
                <a:latin typeface="Verdana"/>
                <a:ea typeface="Verdana"/>
              </a:rPr>
              <a:t> (</a:t>
            </a:r>
            <a:r>
              <a:rPr lang="lt-LT" sz="1400" noProof="0" dirty="0" err="1">
                <a:solidFill>
                  <a:schemeClr val="tx1"/>
                </a:solidFill>
                <a:latin typeface="Verdana"/>
                <a:ea typeface="Verdana"/>
              </a:rPr>
              <a:t>residual</a:t>
            </a:r>
            <a:r>
              <a:rPr lang="lt-LT" sz="1400" noProof="0" dirty="0">
                <a:solidFill>
                  <a:schemeClr val="tx1"/>
                </a:solidFill>
                <a:latin typeface="Verdana"/>
                <a:ea typeface="Verdana"/>
              </a:rPr>
              <a:t>) per </a:t>
            </a:r>
            <a:r>
              <a:rPr lang="lt-LT" sz="1400" noProof="0" dirty="0" err="1">
                <a:solidFill>
                  <a:schemeClr val="tx1"/>
                </a:solidFill>
                <a:latin typeface="Verdana"/>
                <a:ea typeface="Verdana"/>
              </a:rPr>
              <a:t>S</a:t>
            </a:r>
            <a:r>
              <a:rPr lang="lt-LT" sz="1400" noProof="0" dirty="0">
                <a:solidFill>
                  <a:schemeClr val="tx1"/>
                </a:solidFill>
                <a:latin typeface="Verdana"/>
                <a:ea typeface="Verdana"/>
              </a:rPr>
              <a:t> (liekamoji paklaida - visų kvadratinių likučių suma – kiti veiksniai darantys įtaką priklausomam kintamajam)</a:t>
            </a:r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7B7B419A-9AC0-BE88-A1B7-7A633ABDDA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6233" y="5309443"/>
            <a:ext cx="2162175" cy="495300"/>
          </a:xfrm>
          <a:prstGeom prst="rect">
            <a:avLst/>
          </a:prstGeom>
        </p:spPr>
      </p:pic>
      <p:pic>
        <p:nvPicPr>
          <p:cNvPr id="4" name="Picture 3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FC965ABF-DAF7-E7F5-6E22-08EA97545F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7044" y="5082244"/>
            <a:ext cx="136207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703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>
            <a:spLocks noGrp="1"/>
          </p:cNvSpPr>
          <p:nvPr>
            <p:ph type="title"/>
          </p:nvPr>
        </p:nvSpPr>
        <p:spPr>
          <a:xfrm>
            <a:off x="349772" y="371486"/>
            <a:ext cx="10800900" cy="13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lt-LT" sz="3200" noProof="0" dirty="0"/>
              <a:t>Regresijos lygtis</a:t>
            </a:r>
            <a:endParaRPr lang="lt-LT" noProof="0" dirty="0"/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76E65BF0-C2F6-4621-9DB2-A18C7692C32B}"/>
              </a:ext>
            </a:extLst>
          </p:cNvPr>
          <p:cNvSpPr/>
          <p:nvPr/>
        </p:nvSpPr>
        <p:spPr>
          <a:xfrm>
            <a:off x="3918328" y="889348"/>
            <a:ext cx="3456886" cy="23004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lt-LT" noProof="0" dirty="0"/>
          </a:p>
        </p:txBody>
      </p:sp>
      <p:graphicFrame>
        <p:nvGraphicFramePr>
          <p:cNvPr id="127" name="Google Shape;125;p3">
            <a:extLst>
              <a:ext uri="{FF2B5EF4-FFF2-40B4-BE49-F238E27FC236}">
                <a16:creationId xmlns:a16="http://schemas.microsoft.com/office/drawing/2014/main" id="{66A47B00-220C-0534-E412-ED495689F1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7878066"/>
              </p:ext>
            </p:extLst>
          </p:nvPr>
        </p:nvGraphicFramePr>
        <p:xfrm>
          <a:off x="1119028" y="3707623"/>
          <a:ext cx="9055486" cy="3007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0441529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>
            <a:spLocks noGrp="1"/>
          </p:cNvSpPr>
          <p:nvPr>
            <p:ph type="title"/>
          </p:nvPr>
        </p:nvSpPr>
        <p:spPr>
          <a:xfrm>
            <a:off x="306229" y="558900"/>
            <a:ext cx="108009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lt-LT" sz="3200" noProof="0" dirty="0"/>
              <a:t>Regresija – konstanta ir koeficientai</a:t>
            </a:r>
            <a:endParaRPr lang="lt-LT" noProof="0" dirty="0"/>
          </a:p>
        </p:txBody>
      </p:sp>
      <p:graphicFrame>
        <p:nvGraphicFramePr>
          <p:cNvPr id="129" name="Google Shape;125;p3">
            <a:extLst>
              <a:ext uri="{FF2B5EF4-FFF2-40B4-BE49-F238E27FC236}">
                <a16:creationId xmlns:a16="http://schemas.microsoft.com/office/drawing/2014/main" id="{C6162233-179F-2A57-18CD-2BC2EA0D2F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5161546"/>
              </p:ext>
            </p:extLst>
          </p:nvPr>
        </p:nvGraphicFramePr>
        <p:xfrm>
          <a:off x="-1160731" y="1971615"/>
          <a:ext cx="10859100" cy="3937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BDBAC25-0E21-B4CF-82F0-7D5E5DA5FE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4755" y="328997"/>
            <a:ext cx="4462230" cy="328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14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lt-LT" sz="1400" noProof="0" dirty="0"/>
              <a:t>Prognozavimo metodai</a:t>
            </a:r>
            <a:endParaRPr lang="lt-LT" noProof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991E4C-5A0E-4CE7-89EA-97FA7A802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089" y="1443020"/>
            <a:ext cx="5511496" cy="541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837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lt-LT" sz="1400" noProof="0" dirty="0"/>
              <a:t>Prognozavimo metodai</a:t>
            </a:r>
            <a:endParaRPr lang="lt-LT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CC0D8E-2673-4697-926D-7A3DCB2BB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54" y="1284270"/>
            <a:ext cx="2439684" cy="609921"/>
          </a:xfrm>
          <a:prstGeom prst="rect">
            <a:avLst/>
          </a:prstGeom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ED724FDF-12BF-47B4-BF48-23EF43E1E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54" y="3318552"/>
            <a:ext cx="3242008" cy="2156449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A7C78C5-2855-45FA-B261-7F3BA6A07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238" y="1674688"/>
            <a:ext cx="4658719" cy="457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206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lt-LT" sz="1400" noProof="0" dirty="0"/>
              <a:t>Prognozavimo metodai</a:t>
            </a:r>
            <a:endParaRPr lang="lt-LT" noProof="0" dirty="0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ED724FDF-12BF-47B4-BF48-23EF43E1E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728" y="1037689"/>
            <a:ext cx="3242008" cy="2156449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A7C78C5-2855-45FA-B261-7F3BA6A07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238" y="1674688"/>
            <a:ext cx="4658719" cy="457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4EFFC66D-A510-4A0D-8CA9-3ECD1E311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091" y="4068566"/>
            <a:ext cx="3970875" cy="232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148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lt-LT" sz="1400" noProof="0" dirty="0"/>
              <a:t>Prognozavimo metodai</a:t>
            </a:r>
            <a:endParaRPr lang="lt-LT" noProof="0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4EFFC66D-A510-4A0D-8CA9-3ECD1E311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430" y="1263721"/>
            <a:ext cx="3970875" cy="2328784"/>
          </a:xfrm>
          <a:prstGeom prst="rect">
            <a:avLst/>
          </a:prstGeom>
        </p:spPr>
      </p:pic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DDFF8CE2-C416-4E4A-8349-EAC19AC3D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79" y="4952144"/>
            <a:ext cx="10482066" cy="1731731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C6327BDF-DF90-47A9-9CC5-9448DE5A4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110" y="174125"/>
            <a:ext cx="4658719" cy="457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171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B55196D0-95AD-4497-84D1-430C6EBB2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DDA3D29-E716-4F33-AB4C-8ED10BB36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6" name="Freeform 5">
              <a:extLst>
                <a:ext uri="{FF2B5EF4-FFF2-40B4-BE49-F238E27FC236}">
                  <a16:creationId xmlns:a16="http://schemas.microsoft.com/office/drawing/2014/main" id="{5D79944B-9254-4463-AD5B-36257D494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8DDA31B6-BB0C-47FB-B78E-A35B59D8B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B460420D-1A32-4F29-8E6A-0BF0E3A59D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5744D7E2-E0C1-445D-81C0-6C9E382D5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9">
              <a:extLst>
                <a:ext uri="{FF2B5EF4-FFF2-40B4-BE49-F238E27FC236}">
                  <a16:creationId xmlns:a16="http://schemas.microsoft.com/office/drawing/2014/main" id="{5CE3C75D-E7AA-450E-AE72-A8F8660A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4E82641D-7380-4EBC-A0B4-A21F9B703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06D3136D-2941-41F5-9CA6-0CD6378DB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459DAFD1-A8B5-4AF5-BBC4-82DBC67B68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13">
              <a:extLst>
                <a:ext uri="{FF2B5EF4-FFF2-40B4-BE49-F238E27FC236}">
                  <a16:creationId xmlns:a16="http://schemas.microsoft.com/office/drawing/2014/main" id="{73B5597B-C549-4923-9582-01359B7ED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14">
              <a:extLst>
                <a:ext uri="{FF2B5EF4-FFF2-40B4-BE49-F238E27FC236}">
                  <a16:creationId xmlns:a16="http://schemas.microsoft.com/office/drawing/2014/main" id="{484FB59A-C29A-4BC3-AED4-5CBDEEBF8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5">
              <a:extLst>
                <a:ext uri="{FF2B5EF4-FFF2-40B4-BE49-F238E27FC236}">
                  <a16:creationId xmlns:a16="http://schemas.microsoft.com/office/drawing/2014/main" id="{3E875A1F-55ED-4D78-BFCD-DEAB4B1F27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1AF6A9C4-B5C0-45CF-BEA4-E5E138FB5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17">
              <a:extLst>
                <a:ext uri="{FF2B5EF4-FFF2-40B4-BE49-F238E27FC236}">
                  <a16:creationId xmlns:a16="http://schemas.microsoft.com/office/drawing/2014/main" id="{B7A35A07-8906-46C9-A385-386C890B42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18">
              <a:extLst>
                <a:ext uri="{FF2B5EF4-FFF2-40B4-BE49-F238E27FC236}">
                  <a16:creationId xmlns:a16="http://schemas.microsoft.com/office/drawing/2014/main" id="{EDC56392-B772-4465-9844-E65545FE3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19">
              <a:extLst>
                <a:ext uri="{FF2B5EF4-FFF2-40B4-BE49-F238E27FC236}">
                  <a16:creationId xmlns:a16="http://schemas.microsoft.com/office/drawing/2014/main" id="{4E1EB07B-37CA-4168-8167-98F2E181C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F79CCCC1-44E4-40E6-BEC7-4D67883CA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21">
              <a:extLst>
                <a:ext uri="{FF2B5EF4-FFF2-40B4-BE49-F238E27FC236}">
                  <a16:creationId xmlns:a16="http://schemas.microsoft.com/office/drawing/2014/main" id="{BA2BCCEB-7B0D-4604-A0D9-C979853942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22">
              <a:extLst>
                <a:ext uri="{FF2B5EF4-FFF2-40B4-BE49-F238E27FC236}">
                  <a16:creationId xmlns:a16="http://schemas.microsoft.com/office/drawing/2014/main" id="{3E9BE4C6-A966-4993-B450-34D205DCEC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23">
              <a:extLst>
                <a:ext uri="{FF2B5EF4-FFF2-40B4-BE49-F238E27FC236}">
                  <a16:creationId xmlns:a16="http://schemas.microsoft.com/office/drawing/2014/main" id="{D6D0BD97-50C4-4381-B670-2D0ADD588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EA367D7-D8FE-4C9E-B6C6-5285FC7B5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3"/>
            <a:ext cx="12192000" cy="6014522"/>
          </a:xfrm>
          <a:custGeom>
            <a:avLst/>
            <a:gdLst>
              <a:gd name="connsiteX0" fmla="*/ 0 w 12192000"/>
              <a:gd name="connsiteY0" fmla="*/ 0 h 6014522"/>
              <a:gd name="connsiteX1" fmla="*/ 12192000 w 12192000"/>
              <a:gd name="connsiteY1" fmla="*/ 0 h 6014522"/>
              <a:gd name="connsiteX2" fmla="*/ 12192000 w 12192000"/>
              <a:gd name="connsiteY2" fmla="*/ 5663459 h 6014522"/>
              <a:gd name="connsiteX3" fmla="*/ 6299617 w 12192000"/>
              <a:gd name="connsiteY3" fmla="*/ 5663459 h 6014522"/>
              <a:gd name="connsiteX4" fmla="*/ 6096000 w 12192000"/>
              <a:gd name="connsiteY4" fmla="*/ 6014522 h 6014522"/>
              <a:gd name="connsiteX5" fmla="*/ 5892384 w 12192000"/>
              <a:gd name="connsiteY5" fmla="*/ 5663459 h 6014522"/>
              <a:gd name="connsiteX6" fmla="*/ 0 w 12192000"/>
              <a:gd name="connsiteY6" fmla="*/ 5663459 h 601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014522">
                <a:moveTo>
                  <a:pt x="0" y="0"/>
                </a:moveTo>
                <a:lnTo>
                  <a:pt x="12192000" y="0"/>
                </a:lnTo>
                <a:lnTo>
                  <a:pt x="12192000" y="5663459"/>
                </a:lnTo>
                <a:lnTo>
                  <a:pt x="6299617" y="5663459"/>
                </a:lnTo>
                <a:lnTo>
                  <a:pt x="6096000" y="6014522"/>
                </a:lnTo>
                <a:lnTo>
                  <a:pt x="5892384" y="5663459"/>
                </a:lnTo>
                <a:lnTo>
                  <a:pt x="0" y="566345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A poster of a person using a computer and a scientist&#10;&#10;AI-generated content may be incorrect.">
            <a:extLst>
              <a:ext uri="{FF2B5EF4-FFF2-40B4-BE49-F238E27FC236}">
                <a16:creationId xmlns:a16="http://schemas.microsoft.com/office/drawing/2014/main" id="{58EC12D8-D83C-63A4-AF8C-E2F5C6A12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775" y="485369"/>
            <a:ext cx="3127387" cy="468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64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lt-LT" sz="1400" noProof="0" dirty="0"/>
              <a:t>Prognozavimo metodai</a:t>
            </a:r>
            <a:endParaRPr lang="lt-LT" noProof="0" dirty="0"/>
          </a:p>
        </p:txBody>
      </p:sp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DDFF8CE2-C416-4E4A-8349-EAC19AC3D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99" y="1232899"/>
            <a:ext cx="10482066" cy="1731731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C6327BDF-DF90-47A9-9CC5-9448DE5A4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281" y="3074944"/>
            <a:ext cx="3850485" cy="378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9B538282-C20E-4391-B691-01B08C982B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599" y="4304872"/>
            <a:ext cx="4362216" cy="199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55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lt-LT" sz="1400" noProof="0" dirty="0"/>
              <a:t>Prognozavimo metodai</a:t>
            </a:r>
            <a:endParaRPr lang="lt-LT" noProof="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6327BDF-DF90-47A9-9CC5-9448DE5A4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443" y="1790674"/>
            <a:ext cx="3850485" cy="378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9B538282-C20E-4391-B691-01B08C982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73" y="1430141"/>
            <a:ext cx="4362216" cy="1998859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E4FF9F4-BB80-4D40-BB62-45479B648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422" y="4234356"/>
            <a:ext cx="2496888" cy="205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956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lt-LT" sz="1400" noProof="0" dirty="0"/>
              <a:t>Prognozavimo metodai</a:t>
            </a:r>
            <a:endParaRPr lang="lt-LT" noProof="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6327BDF-DF90-47A9-9CC5-9448DE5A4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946" y="1215322"/>
            <a:ext cx="3850485" cy="378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9B538282-C20E-4391-B691-01B08C982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73" y="1430141"/>
            <a:ext cx="4362216" cy="1998859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E4FF9F4-BB80-4D40-BB62-45479B648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073" y="3519553"/>
            <a:ext cx="2496888" cy="20541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7F70FC-610A-452D-A748-53C41E006D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0900" y="5743255"/>
            <a:ext cx="7284834" cy="65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45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lt-LT" sz="1400" noProof="0" dirty="0"/>
              <a:t>Prognozavimo metodai</a:t>
            </a:r>
            <a:endParaRPr lang="lt-LT" noProof="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6327BDF-DF90-47A9-9CC5-9448DE5A4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189" y="1471343"/>
            <a:ext cx="4702753" cy="462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E4FF9F4-BB80-4D40-BB62-45479B648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556" y="1215322"/>
            <a:ext cx="2496888" cy="20541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C8BFE9-A1C8-4AEA-938D-89E3C6687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6556" y="4387065"/>
            <a:ext cx="2966666" cy="61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77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>
            <a:spLocks noGrp="1"/>
          </p:cNvSpPr>
          <p:nvPr>
            <p:ph type="title"/>
          </p:nvPr>
        </p:nvSpPr>
        <p:spPr>
          <a:xfrm>
            <a:off x="2949972" y="1203693"/>
            <a:ext cx="5467407" cy="802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lt-LT" sz="40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Reikalavimai duomenims</a:t>
            </a:r>
            <a:endParaRPr lang="lt-LT" sz="3600" b="1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27" name="Google Shape;125;p3">
            <a:extLst>
              <a:ext uri="{FF2B5EF4-FFF2-40B4-BE49-F238E27FC236}">
                <a16:creationId xmlns:a16="http://schemas.microsoft.com/office/drawing/2014/main" id="{AAA87647-02CC-339D-00EB-78E55A8552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7522764"/>
              </p:ext>
            </p:extLst>
          </p:nvPr>
        </p:nvGraphicFramePr>
        <p:xfrm>
          <a:off x="591803" y="1702935"/>
          <a:ext cx="11008393" cy="3254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57FCD34-413A-4F95-2DD7-E4D1729F0058}"/>
              </a:ext>
            </a:extLst>
          </p:cNvPr>
          <p:cNvSpPr txBox="1"/>
          <p:nvPr/>
        </p:nvSpPr>
        <p:spPr>
          <a:xfrm>
            <a:off x="754171" y="4370235"/>
            <a:ext cx="811164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/>
              <a:t>🔴 </a:t>
            </a:r>
            <a:r>
              <a:rPr lang="lt-LT" sz="1600" b="1" dirty="0" err="1"/>
              <a:t>Multikolinearumo</a:t>
            </a:r>
            <a:r>
              <a:rPr lang="lt-LT" sz="1600" b="1" dirty="0"/>
              <a:t> pasekmės: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lt-LT" sz="1600" dirty="0"/>
              <a:t>Modelis tampa </a:t>
            </a:r>
            <a:r>
              <a:rPr lang="lt-LT" sz="1600" b="1" dirty="0"/>
              <a:t>nestabilus</a:t>
            </a:r>
            <a:endParaRPr lang="lt-LT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lt-LT" sz="1600" dirty="0"/>
              <a:t>Koeficientų reikšmės gali būti </a:t>
            </a:r>
            <a:r>
              <a:rPr lang="lt-LT" sz="1600" b="1" dirty="0"/>
              <a:t>nelogiškos</a:t>
            </a:r>
            <a:r>
              <a:rPr lang="lt-LT" sz="1600" dirty="0"/>
              <a:t> (netgi su klaidingu ženklu)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lt-LT" sz="1600" dirty="0"/>
              <a:t>Sumažėja modelio </a:t>
            </a:r>
            <a:r>
              <a:rPr lang="lt-LT" sz="1600" b="1" dirty="0" err="1"/>
              <a:t>interpretuojamumas</a:t>
            </a:r>
            <a:endParaRPr lang="lt-LT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lt-LT" sz="1600" dirty="0"/>
              <a:t>Gali padidėti </a:t>
            </a:r>
            <a:r>
              <a:rPr lang="lt-LT" sz="1600" b="1" dirty="0"/>
              <a:t>standartinės paklaidos</a:t>
            </a:r>
            <a:r>
              <a:rPr lang="lt-LT" sz="1600" dirty="0"/>
              <a:t>, todėl sunku pasakyti, kuris kintamasis „iš tikrųjų“ daro įtaką</a:t>
            </a:r>
          </a:p>
        </p:txBody>
      </p:sp>
    </p:spTree>
    <p:extLst>
      <p:ext uri="{BB962C8B-B14F-4D97-AF65-F5344CB8AC3E}">
        <p14:creationId xmlns:p14="http://schemas.microsoft.com/office/powerpoint/2010/main" val="378063884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>
            <a:spLocks noGrp="1"/>
          </p:cNvSpPr>
          <p:nvPr>
            <p:ph type="title"/>
          </p:nvPr>
        </p:nvSpPr>
        <p:spPr>
          <a:xfrm>
            <a:off x="888630" y="2349925"/>
            <a:ext cx="4303855" cy="2456442"/>
          </a:xfrm>
          <a:prstGeom prst="rect">
            <a:avLst/>
          </a:prstGeom>
        </p:spPr>
        <p:txBody>
          <a:bodyPr spcFirstLastPara="1" vert="horz" lIns="228600" tIns="228600" rIns="228600" bIns="228600" rtlCol="0" anchor="ctr" anchorCtr="0">
            <a:normAutofit fontScale="90000"/>
          </a:bodyPr>
          <a:lstStyle/>
          <a:p>
            <a:pPr marL="12700" algn="ctr">
              <a:lnSpc>
                <a:spcPct val="85000"/>
              </a:lnSpc>
              <a:spcBef>
                <a:spcPct val="0"/>
              </a:spcBef>
            </a:pPr>
            <a:r>
              <a:rPr lang="lt-LT" sz="4000" b="0" i="0" kern="1200" cap="none" spc="-150" noProof="0" dirty="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rPr>
              <a:t>Duomenų tinkamumo modeliui, regresijos prognozės tikslumo ir modelio parinktų kintamųjų  vertinimas</a:t>
            </a:r>
          </a:p>
        </p:txBody>
      </p:sp>
      <p:graphicFrame>
        <p:nvGraphicFramePr>
          <p:cNvPr id="210" name="Google Shape;125;p3">
            <a:extLst>
              <a:ext uri="{FF2B5EF4-FFF2-40B4-BE49-F238E27FC236}">
                <a16:creationId xmlns:a16="http://schemas.microsoft.com/office/drawing/2014/main" id="{F8B27CFE-92BC-3ED8-B0A4-17286897EA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6543736"/>
              </p:ext>
            </p:extLst>
          </p:nvPr>
        </p:nvGraphicFramePr>
        <p:xfrm>
          <a:off x="5574890" y="834183"/>
          <a:ext cx="5821767" cy="5287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79318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5E1AC81-83F2-45A8-9054-15570F4E2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1" name="Freeform 5">
              <a:extLst>
                <a:ext uri="{FF2B5EF4-FFF2-40B4-BE49-F238E27FC236}">
                  <a16:creationId xmlns:a16="http://schemas.microsoft.com/office/drawing/2014/main" id="{B15AA7C5-9BFE-4B90-A119-467AFACE9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944AB87D-35AF-4719-9940-5822E7702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3" name="Freeform 7">
              <a:extLst>
                <a:ext uri="{FF2B5EF4-FFF2-40B4-BE49-F238E27FC236}">
                  <a16:creationId xmlns:a16="http://schemas.microsoft.com/office/drawing/2014/main" id="{E8B33BE3-7890-4628-9322-7EFBA3375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01AD3ECF-519E-45E2-99DA-F5C1B5071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5" name="Freeform 9">
              <a:extLst>
                <a:ext uri="{FF2B5EF4-FFF2-40B4-BE49-F238E27FC236}">
                  <a16:creationId xmlns:a16="http://schemas.microsoft.com/office/drawing/2014/main" id="{C050E700-0FF1-4D25-B54C-84BA04FCD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6" name="Freeform 10">
              <a:extLst>
                <a:ext uri="{FF2B5EF4-FFF2-40B4-BE49-F238E27FC236}">
                  <a16:creationId xmlns:a16="http://schemas.microsoft.com/office/drawing/2014/main" id="{720D9C11-F5C9-41B0-B2F2-EE20BC3D0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7" name="Freeform 11">
              <a:extLst>
                <a:ext uri="{FF2B5EF4-FFF2-40B4-BE49-F238E27FC236}">
                  <a16:creationId xmlns:a16="http://schemas.microsoft.com/office/drawing/2014/main" id="{623A9DA0-857E-4CDE-80EA-F30F1CE55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8" name="Freeform 12">
              <a:extLst>
                <a:ext uri="{FF2B5EF4-FFF2-40B4-BE49-F238E27FC236}">
                  <a16:creationId xmlns:a16="http://schemas.microsoft.com/office/drawing/2014/main" id="{C48B8F4C-2C83-46F6-AFCD-58166AEB18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9" name="Freeform 13">
              <a:extLst>
                <a:ext uri="{FF2B5EF4-FFF2-40B4-BE49-F238E27FC236}">
                  <a16:creationId xmlns:a16="http://schemas.microsoft.com/office/drawing/2014/main" id="{234C3795-C44D-41A7-A8F6-891387A66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0" name="Freeform 14">
              <a:extLst>
                <a:ext uri="{FF2B5EF4-FFF2-40B4-BE49-F238E27FC236}">
                  <a16:creationId xmlns:a16="http://schemas.microsoft.com/office/drawing/2014/main" id="{91CC36F4-5DFA-4954-B354-97B180E98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1" name="Freeform 15">
              <a:extLst>
                <a:ext uri="{FF2B5EF4-FFF2-40B4-BE49-F238E27FC236}">
                  <a16:creationId xmlns:a16="http://schemas.microsoft.com/office/drawing/2014/main" id="{7087A08E-C024-457D-8F99-1F340CED6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2" name="Freeform 16">
              <a:extLst>
                <a:ext uri="{FF2B5EF4-FFF2-40B4-BE49-F238E27FC236}">
                  <a16:creationId xmlns:a16="http://schemas.microsoft.com/office/drawing/2014/main" id="{61CFBC61-7F57-45D7-860E-BF51B0EDA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3" name="Freeform 17">
              <a:extLst>
                <a:ext uri="{FF2B5EF4-FFF2-40B4-BE49-F238E27FC236}">
                  <a16:creationId xmlns:a16="http://schemas.microsoft.com/office/drawing/2014/main" id="{2591C3DB-4880-431E-BC3D-37F1378AC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4" name="Freeform 18">
              <a:extLst>
                <a:ext uri="{FF2B5EF4-FFF2-40B4-BE49-F238E27FC236}">
                  <a16:creationId xmlns:a16="http://schemas.microsoft.com/office/drawing/2014/main" id="{79557EFE-4199-4E24-8A13-1B9CC1715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5" name="Freeform 19">
              <a:extLst>
                <a:ext uri="{FF2B5EF4-FFF2-40B4-BE49-F238E27FC236}">
                  <a16:creationId xmlns:a16="http://schemas.microsoft.com/office/drawing/2014/main" id="{0B965615-6052-4907-A136-9CAD14604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6" name="Freeform 20">
              <a:extLst>
                <a:ext uri="{FF2B5EF4-FFF2-40B4-BE49-F238E27FC236}">
                  <a16:creationId xmlns:a16="http://schemas.microsoft.com/office/drawing/2014/main" id="{F788FFC4-205D-47C1-91E7-DD1A52E0A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7" name="Freeform 21">
              <a:extLst>
                <a:ext uri="{FF2B5EF4-FFF2-40B4-BE49-F238E27FC236}">
                  <a16:creationId xmlns:a16="http://schemas.microsoft.com/office/drawing/2014/main" id="{462FADD6-C927-46ED-A6E6-273B35C2F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8" name="Freeform 22">
              <a:extLst>
                <a:ext uri="{FF2B5EF4-FFF2-40B4-BE49-F238E27FC236}">
                  <a16:creationId xmlns:a16="http://schemas.microsoft.com/office/drawing/2014/main" id="{AF64005E-134D-4444-9425-FB1C18898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9" name="Freeform 23">
              <a:extLst>
                <a:ext uri="{FF2B5EF4-FFF2-40B4-BE49-F238E27FC236}">
                  <a16:creationId xmlns:a16="http://schemas.microsoft.com/office/drawing/2014/main" id="{E2565CA7-A8CB-463D-8D25-4F41235BC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50" name="Freeform 24">
              <a:extLst>
                <a:ext uri="{FF2B5EF4-FFF2-40B4-BE49-F238E27FC236}">
                  <a16:creationId xmlns:a16="http://schemas.microsoft.com/office/drawing/2014/main" id="{41ABBFC0-4EEA-4634-A73B-945729D6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51" name="Freeform 25">
              <a:extLst>
                <a:ext uri="{FF2B5EF4-FFF2-40B4-BE49-F238E27FC236}">
                  <a16:creationId xmlns:a16="http://schemas.microsoft.com/office/drawing/2014/main" id="{E422F11F-726A-4A93-9D1B-B1400B061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FBF129BC-EA9E-4D20-898B-399F7727D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CFF42BAE-3249-46C8-9108-A83C87206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lt-LT" noProof="0" dirty="0"/>
            </a:p>
          </p:txBody>
        </p:sp>
        <p:sp>
          <p:nvSpPr>
            <p:cNvPr id="155" name="Isosceles Triangle 22">
              <a:extLst>
                <a:ext uri="{FF2B5EF4-FFF2-40B4-BE49-F238E27FC236}">
                  <a16:creationId xmlns:a16="http://schemas.microsoft.com/office/drawing/2014/main" id="{4DDE2BA8-4174-4A99-BB09-0BA28F26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lt-LT" noProof="0" dirty="0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4A893933-F7DD-4DA6-85C7-4CFF58741E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lt-LT" noProof="0" dirty="0"/>
            </a:p>
          </p:txBody>
        </p:sp>
      </p:grpSp>
      <p:sp useBgFill="1">
        <p:nvSpPr>
          <p:cNvPr id="158" name="Rectangle 157">
            <a:extLst>
              <a:ext uri="{FF2B5EF4-FFF2-40B4-BE49-F238E27FC236}">
                <a16:creationId xmlns:a16="http://schemas.microsoft.com/office/drawing/2014/main" id="{29831267-5CAE-41B8-A1CC-66FE1628A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37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noProof="0" dirty="0"/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379EE808-85F9-455B-B8F9-FBE90075F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61" name="Freeform 5">
              <a:extLst>
                <a:ext uri="{FF2B5EF4-FFF2-40B4-BE49-F238E27FC236}">
                  <a16:creationId xmlns:a16="http://schemas.microsoft.com/office/drawing/2014/main" id="{C89DCC09-ED44-478A-8F79-A02EBAF7A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2" name="Freeform 6">
              <a:extLst>
                <a:ext uri="{FF2B5EF4-FFF2-40B4-BE49-F238E27FC236}">
                  <a16:creationId xmlns:a16="http://schemas.microsoft.com/office/drawing/2014/main" id="{8E2E2454-5C03-4173-B8FE-1AB94658D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3" name="Freeform 7">
              <a:extLst>
                <a:ext uri="{FF2B5EF4-FFF2-40B4-BE49-F238E27FC236}">
                  <a16:creationId xmlns:a16="http://schemas.microsoft.com/office/drawing/2014/main" id="{2E8C684E-09F3-4317-A7D3-3D18C3593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4" name="Freeform 8">
              <a:extLst>
                <a:ext uri="{FF2B5EF4-FFF2-40B4-BE49-F238E27FC236}">
                  <a16:creationId xmlns:a16="http://schemas.microsoft.com/office/drawing/2014/main" id="{C5505EC4-4943-4963-98E8-69AF3FDF0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5" name="Freeform 9">
              <a:extLst>
                <a:ext uri="{FF2B5EF4-FFF2-40B4-BE49-F238E27FC236}">
                  <a16:creationId xmlns:a16="http://schemas.microsoft.com/office/drawing/2014/main" id="{4562C7B8-8AFB-4DDB-B72F-284990D5C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6" name="Freeform 10">
              <a:extLst>
                <a:ext uri="{FF2B5EF4-FFF2-40B4-BE49-F238E27FC236}">
                  <a16:creationId xmlns:a16="http://schemas.microsoft.com/office/drawing/2014/main" id="{C3443E48-282C-4250-A466-0EC71FB9E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7" name="Freeform 11">
              <a:extLst>
                <a:ext uri="{FF2B5EF4-FFF2-40B4-BE49-F238E27FC236}">
                  <a16:creationId xmlns:a16="http://schemas.microsoft.com/office/drawing/2014/main" id="{E1DA5A47-4EF3-4987-A0B2-0D48C0300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8" name="Freeform 12">
              <a:extLst>
                <a:ext uri="{FF2B5EF4-FFF2-40B4-BE49-F238E27FC236}">
                  <a16:creationId xmlns:a16="http://schemas.microsoft.com/office/drawing/2014/main" id="{B97C0249-6965-4479-85DD-65D339807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9" name="Freeform 13">
              <a:extLst>
                <a:ext uri="{FF2B5EF4-FFF2-40B4-BE49-F238E27FC236}">
                  <a16:creationId xmlns:a16="http://schemas.microsoft.com/office/drawing/2014/main" id="{593CC77F-968A-4E39-A274-827827914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0" name="Freeform 14">
              <a:extLst>
                <a:ext uri="{FF2B5EF4-FFF2-40B4-BE49-F238E27FC236}">
                  <a16:creationId xmlns:a16="http://schemas.microsoft.com/office/drawing/2014/main" id="{1238E5CF-CAEC-4B5C-9DB6-A40F03FB3A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1" name="Freeform 15">
              <a:extLst>
                <a:ext uri="{FF2B5EF4-FFF2-40B4-BE49-F238E27FC236}">
                  <a16:creationId xmlns:a16="http://schemas.microsoft.com/office/drawing/2014/main" id="{BBD96636-6E63-4D65-A35C-92653FC48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2" name="Freeform 16">
              <a:extLst>
                <a:ext uri="{FF2B5EF4-FFF2-40B4-BE49-F238E27FC236}">
                  <a16:creationId xmlns:a16="http://schemas.microsoft.com/office/drawing/2014/main" id="{8D56D53D-1432-4D95-B0DD-3799916FD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3" name="Freeform 17">
              <a:extLst>
                <a:ext uri="{FF2B5EF4-FFF2-40B4-BE49-F238E27FC236}">
                  <a16:creationId xmlns:a16="http://schemas.microsoft.com/office/drawing/2014/main" id="{415107AD-3A21-4847-8F6C-C40629276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4" name="Freeform 18">
              <a:extLst>
                <a:ext uri="{FF2B5EF4-FFF2-40B4-BE49-F238E27FC236}">
                  <a16:creationId xmlns:a16="http://schemas.microsoft.com/office/drawing/2014/main" id="{74B4AC16-93AF-4037-B469-BD1BAB95C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5" name="Freeform 19">
              <a:extLst>
                <a:ext uri="{FF2B5EF4-FFF2-40B4-BE49-F238E27FC236}">
                  <a16:creationId xmlns:a16="http://schemas.microsoft.com/office/drawing/2014/main" id="{57AEC385-0F84-4743-A483-0E9711446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6" name="Freeform 20">
              <a:extLst>
                <a:ext uri="{FF2B5EF4-FFF2-40B4-BE49-F238E27FC236}">
                  <a16:creationId xmlns:a16="http://schemas.microsoft.com/office/drawing/2014/main" id="{90B47478-85F0-4BCA-9C98-48B633FD5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7" name="Freeform 21">
              <a:extLst>
                <a:ext uri="{FF2B5EF4-FFF2-40B4-BE49-F238E27FC236}">
                  <a16:creationId xmlns:a16="http://schemas.microsoft.com/office/drawing/2014/main" id="{C8F8E9C6-76DE-42DF-9CD7-B9789CDE1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8" name="Freeform 22">
              <a:extLst>
                <a:ext uri="{FF2B5EF4-FFF2-40B4-BE49-F238E27FC236}">
                  <a16:creationId xmlns:a16="http://schemas.microsoft.com/office/drawing/2014/main" id="{660FFC41-5F89-4B42-913F-7FB178063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9" name="Freeform 23">
              <a:extLst>
                <a:ext uri="{FF2B5EF4-FFF2-40B4-BE49-F238E27FC236}">
                  <a16:creationId xmlns:a16="http://schemas.microsoft.com/office/drawing/2014/main" id="{1B956442-7A16-4B5B-908F-D69FC0A93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80" name="Freeform 24">
              <a:extLst>
                <a:ext uri="{FF2B5EF4-FFF2-40B4-BE49-F238E27FC236}">
                  <a16:creationId xmlns:a16="http://schemas.microsoft.com/office/drawing/2014/main" id="{B54D797E-632B-4287-907B-A96D2CCBF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81" name="Freeform 25">
              <a:extLst>
                <a:ext uri="{FF2B5EF4-FFF2-40B4-BE49-F238E27FC236}">
                  <a16:creationId xmlns:a16="http://schemas.microsoft.com/office/drawing/2014/main" id="{BF7D9703-D82B-498D-AA68-475F298FA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F8D580F2-1EDA-4B5F-98EB-EF8F18E9B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E0F2EADF-2A67-482F-B290-DED5172BB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lt-LT" noProof="0" dirty="0"/>
            </a:p>
          </p:txBody>
        </p:sp>
        <p:sp>
          <p:nvSpPr>
            <p:cNvPr id="185" name="Isosceles Triangle 22">
              <a:extLst>
                <a:ext uri="{FF2B5EF4-FFF2-40B4-BE49-F238E27FC236}">
                  <a16:creationId xmlns:a16="http://schemas.microsoft.com/office/drawing/2014/main" id="{39BCFDA0-B04D-4835-A135-02F8969F3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lt-LT" noProof="0" dirty="0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6DD3C0B8-C176-40C2-93F5-670E2BAC7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lt-LT" noProof="0" dirty="0"/>
            </a:p>
          </p:txBody>
        </p:sp>
      </p:grpSp>
      <p:sp>
        <p:nvSpPr>
          <p:cNvPr id="123" name="Google Shape;123;p3"/>
          <p:cNvSpPr txBox="1"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  <a:prstGeom prst="rect">
            <a:avLst/>
          </a:prstGeom>
        </p:spPr>
        <p:txBody>
          <a:bodyPr spcFirstLastPara="1" vert="horz" lIns="228600" tIns="228600" rIns="228600" bIns="228600" rtlCol="0" anchor="ctr" anchorCtr="0">
            <a:normAutofit/>
          </a:bodyPr>
          <a:lstStyle/>
          <a:p>
            <a:pPr marL="12700" algn="ctr">
              <a:lnSpc>
                <a:spcPct val="85000"/>
              </a:lnSpc>
              <a:spcBef>
                <a:spcPct val="0"/>
              </a:spcBef>
            </a:pPr>
            <a:r>
              <a:rPr lang="lt-LT" sz="4000" noProof="0" dirty="0">
                <a:solidFill>
                  <a:srgbClr val="FFFEFF"/>
                </a:solidFill>
              </a:rPr>
              <a:t>Regresijos vertinimas</a:t>
            </a:r>
          </a:p>
        </p:txBody>
      </p:sp>
      <p:sp>
        <p:nvSpPr>
          <p:cNvPr id="125" name="Google Shape;125;p3"/>
          <p:cNvSpPr txBox="1">
            <a:spLocks noGrp="1"/>
          </p:cNvSpPr>
          <p:nvPr>
            <p:ph type="body" idx="1"/>
          </p:nvPr>
        </p:nvSpPr>
        <p:spPr>
          <a:xfrm>
            <a:off x="5118447" y="803186"/>
            <a:ext cx="6281873" cy="524862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11430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10000"/>
            </a:pPr>
            <a:r>
              <a:rPr lang="lt-LT" sz="1800" b="1" noProof="0" dirty="0"/>
              <a:t>Determinacijos koeficientas (</a:t>
            </a:r>
            <a:r>
              <a:rPr lang="lt-LT" sz="1800" b="1" i="1" noProof="0" dirty="0" err="1"/>
              <a:t>R</a:t>
            </a:r>
            <a:r>
              <a:rPr lang="lt-LT" sz="1800" b="1" i="1" noProof="0" dirty="0"/>
              <a:t> kvadratas, R</a:t>
            </a:r>
            <a:r>
              <a:rPr lang="lt-LT" sz="1800" b="1" i="1" baseline="30000" noProof="0" dirty="0"/>
              <a:t>2</a:t>
            </a:r>
            <a:r>
              <a:rPr lang="lt-LT" sz="1800" b="1" noProof="0" dirty="0"/>
              <a:t>)</a:t>
            </a:r>
          </a:p>
          <a:p>
            <a:pPr marL="742950"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lt-LT" noProof="0" dirty="0"/>
              <a:t>Modeliuojamų ir stebimų priklausomo kintamojo reikšmių skirtumų matas (kiek procentų </a:t>
            </a:r>
            <a:r>
              <a:rPr lang="lt-LT" i="1" noProof="0" dirty="0"/>
              <a:t>y </a:t>
            </a:r>
            <a:r>
              <a:rPr lang="lt-LT" noProof="0" dirty="0"/>
              <a:t>elgesio paaiškina nepriklausomų kintamųjų elgesys).</a:t>
            </a:r>
          </a:p>
          <a:p>
            <a:pPr marL="742950"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lt-LT" noProof="0" dirty="0"/>
              <a:t>Įgyja reikšmes iš intervalo [0, 1].</a:t>
            </a:r>
          </a:p>
          <a:p>
            <a:pPr marL="742950"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lt-LT" noProof="0" dirty="0"/>
              <a:t>Kuo koeficiento reikšmė didesnė, tuo modelis geriau tinka duomenims, rekomenduotina, kad </a:t>
            </a:r>
            <a:r>
              <a:rPr lang="lt-LT" i="1" noProof="0" dirty="0"/>
              <a:t>R</a:t>
            </a:r>
            <a:r>
              <a:rPr lang="lt-LT" i="1" baseline="30000" noProof="0" dirty="0"/>
              <a:t>2</a:t>
            </a:r>
            <a:r>
              <a:rPr lang="lt-LT" i="1" noProof="0" dirty="0"/>
              <a:t> </a:t>
            </a:r>
            <a:r>
              <a:rPr lang="lt-LT" noProof="0" dirty="0"/>
              <a:t>≥ 0.20.</a:t>
            </a:r>
          </a:p>
          <a:p>
            <a:pPr marL="800100"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lt-LT" noProof="0" dirty="0"/>
          </a:p>
        </p:txBody>
      </p:sp>
    </p:spTree>
    <p:extLst>
      <p:ext uri="{BB962C8B-B14F-4D97-AF65-F5344CB8AC3E}">
        <p14:creationId xmlns:p14="http://schemas.microsoft.com/office/powerpoint/2010/main" val="526191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📊 Kada R² ≥ 0.20 </a:t>
            </a:r>
            <a:r>
              <a:rPr dirty="0" err="1"/>
              <a:t>pakanka</a:t>
            </a:r>
            <a:r>
              <a:rPr dirty="0"/>
              <a:t>?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662963"/>
              </p:ext>
            </p:extLst>
          </p:nvPr>
        </p:nvGraphicFramePr>
        <p:xfrm>
          <a:off x="4790181" y="383991"/>
          <a:ext cx="5779848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13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6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0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>
                        <a:defRPr sz="1400" b="1"/>
                      </a:pPr>
                      <a:r>
                        <a:rPr dirty="0" err="1"/>
                        <a:t>Sritis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 b="1"/>
                      </a:pPr>
                      <a:r>
                        <a:t>Tipinis R²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 b="1"/>
                      </a:pPr>
                      <a:r>
                        <a:t>Ar R² ≥ 0.20 pakanka?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Socialiniai mokslai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0.1 – 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✅ Taip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Ekonomika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0.2 – 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✅ Taip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rPr dirty="0" err="1"/>
                        <a:t>Inžinerija</a:t>
                      </a:r>
                      <a:r>
                        <a:rPr dirty="0"/>
                        <a:t>, </a:t>
                      </a:r>
                      <a:r>
                        <a:rPr dirty="0" err="1"/>
                        <a:t>fizika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&gt; 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❌ 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rPr dirty="0"/>
                        <a:t>ML / </a:t>
                      </a:r>
                      <a:r>
                        <a:rPr dirty="0" err="1"/>
                        <a:t>duomenų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mokslas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rPr dirty="0" err="1"/>
                        <a:t>Priklauso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nuo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konteksto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rPr dirty="0"/>
                        <a:t>⚠️ </a:t>
                      </a:r>
                      <a:r>
                        <a:rPr dirty="0" err="1"/>
                        <a:t>Galimai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ribinis</a:t>
                      </a:r>
                      <a:r>
                        <a:rPr lang="en-US" dirty="0"/>
                        <a:t> 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5958E0C-E58C-0208-EBEB-C5864854EBD5}"/>
              </a:ext>
            </a:extLst>
          </p:cNvPr>
          <p:cNvSpPr txBox="1"/>
          <p:nvPr/>
        </p:nvSpPr>
        <p:spPr>
          <a:xfrm>
            <a:off x="7247164" y="3036652"/>
            <a:ext cx="471623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1" dirty="0"/>
              <a:t>  ✅ </a:t>
            </a:r>
            <a:r>
              <a:rPr lang="lt-LT" sz="1400" b="1" dirty="0"/>
              <a:t>Kai R² ≥ 0.20 yra pakankamas</a:t>
            </a:r>
          </a:p>
          <a:p>
            <a:pPr>
              <a:buNone/>
            </a:pPr>
            <a:endParaRPr lang="lt-LT" sz="1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lt-LT" sz="1400" dirty="0"/>
              <a:t>Jei prognozuoti labai sunku (pvz., žmonių elgesį, rinkos tendencijas),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lt-LT" sz="1400" dirty="0"/>
              <a:t>Jei darai </a:t>
            </a:r>
            <a:r>
              <a:rPr lang="lt-LT" sz="1400" b="1" dirty="0"/>
              <a:t>eksperimentinį, tyrimų pobūdžio projektą</a:t>
            </a:r>
            <a:r>
              <a:rPr lang="lt-LT" sz="1400" dirty="0"/>
              <a:t>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lt-LT" sz="1400" dirty="0"/>
              <a:t>Jei tikslas – </a:t>
            </a:r>
            <a:r>
              <a:rPr lang="lt-LT" sz="1400" b="1" dirty="0"/>
              <a:t>gauti įžvalgų</a:t>
            </a:r>
            <a:r>
              <a:rPr lang="lt-LT" sz="1400" dirty="0"/>
              <a:t>, o ne labai tiksliai prognozuoti.</a:t>
            </a:r>
          </a:p>
          <a:p>
            <a:pPr>
              <a:buNone/>
            </a:pPr>
            <a:endParaRPr lang="lt-LT" sz="1400" dirty="0"/>
          </a:p>
          <a:p>
            <a:pPr>
              <a:buNone/>
            </a:pPr>
            <a:r>
              <a:rPr lang="en-US" sz="1400" b="1" dirty="0"/>
              <a:t>❌ </a:t>
            </a:r>
            <a:r>
              <a:rPr lang="lt-LT" sz="1400" b="1" dirty="0"/>
              <a:t>Kai R² ≥ 0.20 yra per mažas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lt-LT" sz="1400" dirty="0"/>
              <a:t>Jei tavo modelis turi būti </a:t>
            </a:r>
            <a:r>
              <a:rPr lang="lt-LT" sz="1400" b="1" dirty="0"/>
              <a:t>naudojamas versle, medicinoje, automatikoje</a:t>
            </a:r>
            <a:r>
              <a:rPr lang="lt-LT" sz="1400" dirty="0"/>
              <a:t> – reikia daug didesnio tikslumo,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lt-LT" sz="1400" dirty="0"/>
              <a:t>Jei yra gerų alternatyvių modelių, kurie duoda R² &gt; 0.5 ar net &gt; 0.8,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lt-LT" sz="1400" dirty="0"/>
              <a:t>Jei darai </a:t>
            </a:r>
            <a:r>
              <a:rPr lang="lt-LT" sz="1400" b="1" dirty="0"/>
              <a:t>griežtai vertinamą projektą</a:t>
            </a:r>
            <a:r>
              <a:rPr lang="lt-LT" sz="1400" dirty="0"/>
              <a:t>, kur svarbus rezultato tikslumas.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📐 R² </a:t>
            </a:r>
            <a:r>
              <a:rPr dirty="0" err="1"/>
              <a:t>reikšmės</a:t>
            </a:r>
            <a:r>
              <a:rPr dirty="0"/>
              <a:t> </a:t>
            </a:r>
            <a:r>
              <a:rPr dirty="0" err="1"/>
              <a:t>interpretacija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5161193" y="1293543"/>
            <a:ext cx="528196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>
              <a:defRPr sz="1800"/>
            </a:pPr>
            <a:r>
              <a:rPr dirty="0"/>
              <a:t>R² (</a:t>
            </a:r>
            <a:r>
              <a:rPr dirty="0" err="1"/>
              <a:t>determinacijos</a:t>
            </a:r>
            <a:r>
              <a:rPr dirty="0"/>
              <a:t> </a:t>
            </a:r>
            <a:r>
              <a:rPr dirty="0" err="1"/>
              <a:t>koeficientas</a:t>
            </a:r>
            <a:r>
              <a:rPr dirty="0"/>
              <a:t>) </a:t>
            </a:r>
            <a:r>
              <a:rPr dirty="0" err="1"/>
              <a:t>rodo</a:t>
            </a:r>
            <a:r>
              <a:rPr dirty="0"/>
              <a:t>, </a:t>
            </a:r>
            <a:r>
              <a:rPr dirty="0" err="1"/>
              <a:t>kiek</a:t>
            </a:r>
            <a:r>
              <a:rPr dirty="0"/>
              <a:t> </a:t>
            </a:r>
            <a:r>
              <a:rPr dirty="0" err="1"/>
              <a:t>priklausomo</a:t>
            </a:r>
            <a:r>
              <a:rPr dirty="0"/>
              <a:t> </a:t>
            </a:r>
            <a:r>
              <a:rPr dirty="0" err="1"/>
              <a:t>kintamojo</a:t>
            </a:r>
            <a:r>
              <a:rPr dirty="0"/>
              <a:t> </a:t>
            </a:r>
            <a:r>
              <a:rPr dirty="0" err="1"/>
              <a:t>variacijos</a:t>
            </a:r>
            <a:r>
              <a:rPr dirty="0"/>
              <a:t> </a:t>
            </a:r>
            <a:r>
              <a:rPr dirty="0" err="1"/>
              <a:t>paaiškina</a:t>
            </a:r>
            <a:r>
              <a:rPr dirty="0"/>
              <a:t> </a:t>
            </a:r>
            <a:r>
              <a:rPr dirty="0" err="1"/>
              <a:t>modelis</a:t>
            </a:r>
            <a:r>
              <a:rPr dirty="0"/>
              <a:t>.</a:t>
            </a:r>
            <a:br>
              <a:rPr dirty="0"/>
            </a:br>
            <a:br>
              <a:rPr dirty="0"/>
            </a:br>
            <a:r>
              <a:rPr dirty="0"/>
              <a:t>- R² = 0 → </a:t>
            </a:r>
            <a:r>
              <a:rPr dirty="0" err="1"/>
              <a:t>modelis</a:t>
            </a:r>
            <a:r>
              <a:rPr dirty="0"/>
              <a:t> </a:t>
            </a:r>
            <a:r>
              <a:rPr dirty="0" err="1"/>
              <a:t>nepaaiškina</a:t>
            </a:r>
            <a:r>
              <a:rPr dirty="0"/>
              <a:t> </a:t>
            </a:r>
            <a:r>
              <a:rPr dirty="0" err="1"/>
              <a:t>nieko</a:t>
            </a:r>
            <a:br>
              <a:rPr dirty="0"/>
            </a:br>
            <a:r>
              <a:rPr dirty="0"/>
              <a:t>- R² = 1 → </a:t>
            </a:r>
            <a:r>
              <a:rPr dirty="0" err="1"/>
              <a:t>modelis</a:t>
            </a:r>
            <a:r>
              <a:rPr dirty="0"/>
              <a:t> </a:t>
            </a:r>
            <a:r>
              <a:rPr dirty="0" err="1"/>
              <a:t>idealiai</a:t>
            </a:r>
            <a:r>
              <a:rPr dirty="0"/>
              <a:t> </a:t>
            </a:r>
            <a:r>
              <a:rPr dirty="0" err="1"/>
              <a:t>paaiškina</a:t>
            </a:r>
            <a:r>
              <a:rPr dirty="0"/>
              <a:t> </a:t>
            </a:r>
            <a:r>
              <a:rPr dirty="0" err="1"/>
              <a:t>variaciją</a:t>
            </a:r>
            <a:br>
              <a:rPr dirty="0"/>
            </a:br>
            <a:r>
              <a:rPr dirty="0"/>
              <a:t>- Kuo R² </a:t>
            </a:r>
            <a:r>
              <a:rPr dirty="0" err="1"/>
              <a:t>didesnis</a:t>
            </a:r>
            <a:r>
              <a:rPr dirty="0"/>
              <a:t>, </a:t>
            </a:r>
            <a:r>
              <a:rPr dirty="0" err="1"/>
              <a:t>tuo</a:t>
            </a:r>
            <a:r>
              <a:rPr dirty="0"/>
              <a:t> </a:t>
            </a:r>
            <a:r>
              <a:rPr dirty="0" err="1"/>
              <a:t>modelis</a:t>
            </a:r>
            <a:r>
              <a:rPr dirty="0"/>
              <a:t> </a:t>
            </a:r>
            <a:r>
              <a:rPr dirty="0" err="1"/>
              <a:t>geriau</a:t>
            </a:r>
            <a:r>
              <a:rPr dirty="0"/>
              <a:t> </a:t>
            </a:r>
            <a:r>
              <a:rPr dirty="0" err="1"/>
              <a:t>atitinka</a:t>
            </a:r>
            <a:r>
              <a:rPr dirty="0"/>
              <a:t> </a:t>
            </a:r>
            <a:r>
              <a:rPr dirty="0" err="1"/>
              <a:t>duomenis</a:t>
            </a:r>
            <a:endParaRPr lang="en-US" dirty="0"/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r>
              <a:rPr lang="lt-LT" dirty="0"/>
              <a:t>R² ≥ 0.20 gali būti priimtinas kai kuriose srityse, bet neturėtų būti vienintelis vertinimo kriterijus.</a:t>
            </a:r>
            <a:br>
              <a:rPr lang="lt-LT" dirty="0"/>
            </a:br>
            <a:r>
              <a:rPr lang="lt-LT" dirty="0"/>
              <a:t>Svarbu taip pat atsižvelgti į </a:t>
            </a:r>
            <a:r>
              <a:rPr lang="lt-LT" dirty="0" err="1"/>
              <a:t>p</a:t>
            </a:r>
            <a:r>
              <a:rPr lang="lt-LT" dirty="0"/>
              <a:t> reikšmes, likučių pasiskirstymą ir modelio stabilumą.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5E1AC81-83F2-45A8-9054-15570F4E2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1" name="Freeform 5">
              <a:extLst>
                <a:ext uri="{FF2B5EF4-FFF2-40B4-BE49-F238E27FC236}">
                  <a16:creationId xmlns:a16="http://schemas.microsoft.com/office/drawing/2014/main" id="{B15AA7C5-9BFE-4B90-A119-467AFACE9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944AB87D-35AF-4719-9940-5822E7702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3" name="Freeform 7">
              <a:extLst>
                <a:ext uri="{FF2B5EF4-FFF2-40B4-BE49-F238E27FC236}">
                  <a16:creationId xmlns:a16="http://schemas.microsoft.com/office/drawing/2014/main" id="{E8B33BE3-7890-4628-9322-7EFBA3375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01AD3ECF-519E-45E2-99DA-F5C1B5071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5" name="Freeform 9">
              <a:extLst>
                <a:ext uri="{FF2B5EF4-FFF2-40B4-BE49-F238E27FC236}">
                  <a16:creationId xmlns:a16="http://schemas.microsoft.com/office/drawing/2014/main" id="{C050E700-0FF1-4D25-B54C-84BA04FCD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6" name="Freeform 10">
              <a:extLst>
                <a:ext uri="{FF2B5EF4-FFF2-40B4-BE49-F238E27FC236}">
                  <a16:creationId xmlns:a16="http://schemas.microsoft.com/office/drawing/2014/main" id="{720D9C11-F5C9-41B0-B2F2-EE20BC3D0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7" name="Freeform 11">
              <a:extLst>
                <a:ext uri="{FF2B5EF4-FFF2-40B4-BE49-F238E27FC236}">
                  <a16:creationId xmlns:a16="http://schemas.microsoft.com/office/drawing/2014/main" id="{623A9DA0-857E-4CDE-80EA-F30F1CE55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8" name="Freeform 12">
              <a:extLst>
                <a:ext uri="{FF2B5EF4-FFF2-40B4-BE49-F238E27FC236}">
                  <a16:creationId xmlns:a16="http://schemas.microsoft.com/office/drawing/2014/main" id="{C48B8F4C-2C83-46F6-AFCD-58166AEB18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9" name="Freeform 13">
              <a:extLst>
                <a:ext uri="{FF2B5EF4-FFF2-40B4-BE49-F238E27FC236}">
                  <a16:creationId xmlns:a16="http://schemas.microsoft.com/office/drawing/2014/main" id="{234C3795-C44D-41A7-A8F6-891387A66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0" name="Freeform 14">
              <a:extLst>
                <a:ext uri="{FF2B5EF4-FFF2-40B4-BE49-F238E27FC236}">
                  <a16:creationId xmlns:a16="http://schemas.microsoft.com/office/drawing/2014/main" id="{91CC36F4-5DFA-4954-B354-97B180E98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1" name="Freeform 15">
              <a:extLst>
                <a:ext uri="{FF2B5EF4-FFF2-40B4-BE49-F238E27FC236}">
                  <a16:creationId xmlns:a16="http://schemas.microsoft.com/office/drawing/2014/main" id="{7087A08E-C024-457D-8F99-1F340CED6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2" name="Freeform 16">
              <a:extLst>
                <a:ext uri="{FF2B5EF4-FFF2-40B4-BE49-F238E27FC236}">
                  <a16:creationId xmlns:a16="http://schemas.microsoft.com/office/drawing/2014/main" id="{61CFBC61-7F57-45D7-860E-BF51B0EDA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3" name="Freeform 17">
              <a:extLst>
                <a:ext uri="{FF2B5EF4-FFF2-40B4-BE49-F238E27FC236}">
                  <a16:creationId xmlns:a16="http://schemas.microsoft.com/office/drawing/2014/main" id="{2591C3DB-4880-431E-BC3D-37F1378AC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4" name="Freeform 18">
              <a:extLst>
                <a:ext uri="{FF2B5EF4-FFF2-40B4-BE49-F238E27FC236}">
                  <a16:creationId xmlns:a16="http://schemas.microsoft.com/office/drawing/2014/main" id="{79557EFE-4199-4E24-8A13-1B9CC1715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5" name="Freeform 19">
              <a:extLst>
                <a:ext uri="{FF2B5EF4-FFF2-40B4-BE49-F238E27FC236}">
                  <a16:creationId xmlns:a16="http://schemas.microsoft.com/office/drawing/2014/main" id="{0B965615-6052-4907-A136-9CAD14604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6" name="Freeform 20">
              <a:extLst>
                <a:ext uri="{FF2B5EF4-FFF2-40B4-BE49-F238E27FC236}">
                  <a16:creationId xmlns:a16="http://schemas.microsoft.com/office/drawing/2014/main" id="{F788FFC4-205D-47C1-91E7-DD1A52E0A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7" name="Freeform 21">
              <a:extLst>
                <a:ext uri="{FF2B5EF4-FFF2-40B4-BE49-F238E27FC236}">
                  <a16:creationId xmlns:a16="http://schemas.microsoft.com/office/drawing/2014/main" id="{462FADD6-C927-46ED-A6E6-273B35C2F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8" name="Freeform 22">
              <a:extLst>
                <a:ext uri="{FF2B5EF4-FFF2-40B4-BE49-F238E27FC236}">
                  <a16:creationId xmlns:a16="http://schemas.microsoft.com/office/drawing/2014/main" id="{AF64005E-134D-4444-9425-FB1C18898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9" name="Freeform 23">
              <a:extLst>
                <a:ext uri="{FF2B5EF4-FFF2-40B4-BE49-F238E27FC236}">
                  <a16:creationId xmlns:a16="http://schemas.microsoft.com/office/drawing/2014/main" id="{E2565CA7-A8CB-463D-8D25-4F41235BC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50" name="Freeform 24">
              <a:extLst>
                <a:ext uri="{FF2B5EF4-FFF2-40B4-BE49-F238E27FC236}">
                  <a16:creationId xmlns:a16="http://schemas.microsoft.com/office/drawing/2014/main" id="{41ABBFC0-4EEA-4634-A73B-945729D6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51" name="Freeform 25">
              <a:extLst>
                <a:ext uri="{FF2B5EF4-FFF2-40B4-BE49-F238E27FC236}">
                  <a16:creationId xmlns:a16="http://schemas.microsoft.com/office/drawing/2014/main" id="{E422F11F-726A-4A93-9D1B-B1400B061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FBF129BC-EA9E-4D20-898B-399F7727D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CFF42BAE-3249-46C8-9108-A83C87206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lt-LT" noProof="0" dirty="0"/>
            </a:p>
          </p:txBody>
        </p:sp>
        <p:sp>
          <p:nvSpPr>
            <p:cNvPr id="155" name="Isosceles Triangle 22">
              <a:extLst>
                <a:ext uri="{FF2B5EF4-FFF2-40B4-BE49-F238E27FC236}">
                  <a16:creationId xmlns:a16="http://schemas.microsoft.com/office/drawing/2014/main" id="{4DDE2BA8-4174-4A99-BB09-0BA28F26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lt-LT" noProof="0" dirty="0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4A893933-F7DD-4DA6-85C7-4CFF58741E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lt-LT" noProof="0" dirty="0"/>
            </a:p>
          </p:txBody>
        </p:sp>
      </p:grpSp>
      <p:sp useBgFill="1">
        <p:nvSpPr>
          <p:cNvPr id="158" name="Rectangle 157">
            <a:extLst>
              <a:ext uri="{FF2B5EF4-FFF2-40B4-BE49-F238E27FC236}">
                <a16:creationId xmlns:a16="http://schemas.microsoft.com/office/drawing/2014/main" id="{29831267-5CAE-41B8-A1CC-66FE1628A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37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noProof="0" dirty="0"/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379EE808-85F9-455B-B8F9-FBE90075F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61" name="Freeform 5">
              <a:extLst>
                <a:ext uri="{FF2B5EF4-FFF2-40B4-BE49-F238E27FC236}">
                  <a16:creationId xmlns:a16="http://schemas.microsoft.com/office/drawing/2014/main" id="{C89DCC09-ED44-478A-8F79-A02EBAF7A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2" name="Freeform 6">
              <a:extLst>
                <a:ext uri="{FF2B5EF4-FFF2-40B4-BE49-F238E27FC236}">
                  <a16:creationId xmlns:a16="http://schemas.microsoft.com/office/drawing/2014/main" id="{8E2E2454-5C03-4173-B8FE-1AB94658D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3" name="Freeform 7">
              <a:extLst>
                <a:ext uri="{FF2B5EF4-FFF2-40B4-BE49-F238E27FC236}">
                  <a16:creationId xmlns:a16="http://schemas.microsoft.com/office/drawing/2014/main" id="{2E8C684E-09F3-4317-A7D3-3D18C3593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4" name="Freeform 8">
              <a:extLst>
                <a:ext uri="{FF2B5EF4-FFF2-40B4-BE49-F238E27FC236}">
                  <a16:creationId xmlns:a16="http://schemas.microsoft.com/office/drawing/2014/main" id="{C5505EC4-4943-4963-98E8-69AF3FDF0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5" name="Freeform 9">
              <a:extLst>
                <a:ext uri="{FF2B5EF4-FFF2-40B4-BE49-F238E27FC236}">
                  <a16:creationId xmlns:a16="http://schemas.microsoft.com/office/drawing/2014/main" id="{4562C7B8-8AFB-4DDB-B72F-284990D5C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6" name="Freeform 10">
              <a:extLst>
                <a:ext uri="{FF2B5EF4-FFF2-40B4-BE49-F238E27FC236}">
                  <a16:creationId xmlns:a16="http://schemas.microsoft.com/office/drawing/2014/main" id="{C3443E48-282C-4250-A466-0EC71FB9E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7" name="Freeform 11">
              <a:extLst>
                <a:ext uri="{FF2B5EF4-FFF2-40B4-BE49-F238E27FC236}">
                  <a16:creationId xmlns:a16="http://schemas.microsoft.com/office/drawing/2014/main" id="{E1DA5A47-4EF3-4987-A0B2-0D48C0300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8" name="Freeform 12">
              <a:extLst>
                <a:ext uri="{FF2B5EF4-FFF2-40B4-BE49-F238E27FC236}">
                  <a16:creationId xmlns:a16="http://schemas.microsoft.com/office/drawing/2014/main" id="{B97C0249-6965-4479-85DD-65D339807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9" name="Freeform 13">
              <a:extLst>
                <a:ext uri="{FF2B5EF4-FFF2-40B4-BE49-F238E27FC236}">
                  <a16:creationId xmlns:a16="http://schemas.microsoft.com/office/drawing/2014/main" id="{593CC77F-968A-4E39-A274-827827914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0" name="Freeform 14">
              <a:extLst>
                <a:ext uri="{FF2B5EF4-FFF2-40B4-BE49-F238E27FC236}">
                  <a16:creationId xmlns:a16="http://schemas.microsoft.com/office/drawing/2014/main" id="{1238E5CF-CAEC-4B5C-9DB6-A40F03FB3A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1" name="Freeform 15">
              <a:extLst>
                <a:ext uri="{FF2B5EF4-FFF2-40B4-BE49-F238E27FC236}">
                  <a16:creationId xmlns:a16="http://schemas.microsoft.com/office/drawing/2014/main" id="{BBD96636-6E63-4D65-A35C-92653FC48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2" name="Freeform 16">
              <a:extLst>
                <a:ext uri="{FF2B5EF4-FFF2-40B4-BE49-F238E27FC236}">
                  <a16:creationId xmlns:a16="http://schemas.microsoft.com/office/drawing/2014/main" id="{8D56D53D-1432-4D95-B0DD-3799916FD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3" name="Freeform 17">
              <a:extLst>
                <a:ext uri="{FF2B5EF4-FFF2-40B4-BE49-F238E27FC236}">
                  <a16:creationId xmlns:a16="http://schemas.microsoft.com/office/drawing/2014/main" id="{415107AD-3A21-4847-8F6C-C40629276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4" name="Freeform 18">
              <a:extLst>
                <a:ext uri="{FF2B5EF4-FFF2-40B4-BE49-F238E27FC236}">
                  <a16:creationId xmlns:a16="http://schemas.microsoft.com/office/drawing/2014/main" id="{74B4AC16-93AF-4037-B469-BD1BAB95C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5" name="Freeform 19">
              <a:extLst>
                <a:ext uri="{FF2B5EF4-FFF2-40B4-BE49-F238E27FC236}">
                  <a16:creationId xmlns:a16="http://schemas.microsoft.com/office/drawing/2014/main" id="{57AEC385-0F84-4743-A483-0E9711446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6" name="Freeform 20">
              <a:extLst>
                <a:ext uri="{FF2B5EF4-FFF2-40B4-BE49-F238E27FC236}">
                  <a16:creationId xmlns:a16="http://schemas.microsoft.com/office/drawing/2014/main" id="{90B47478-85F0-4BCA-9C98-48B633FD5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7" name="Freeform 21">
              <a:extLst>
                <a:ext uri="{FF2B5EF4-FFF2-40B4-BE49-F238E27FC236}">
                  <a16:creationId xmlns:a16="http://schemas.microsoft.com/office/drawing/2014/main" id="{C8F8E9C6-76DE-42DF-9CD7-B9789CDE1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8" name="Freeform 22">
              <a:extLst>
                <a:ext uri="{FF2B5EF4-FFF2-40B4-BE49-F238E27FC236}">
                  <a16:creationId xmlns:a16="http://schemas.microsoft.com/office/drawing/2014/main" id="{660FFC41-5F89-4B42-913F-7FB178063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9" name="Freeform 23">
              <a:extLst>
                <a:ext uri="{FF2B5EF4-FFF2-40B4-BE49-F238E27FC236}">
                  <a16:creationId xmlns:a16="http://schemas.microsoft.com/office/drawing/2014/main" id="{1B956442-7A16-4B5B-908F-D69FC0A93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80" name="Freeform 24">
              <a:extLst>
                <a:ext uri="{FF2B5EF4-FFF2-40B4-BE49-F238E27FC236}">
                  <a16:creationId xmlns:a16="http://schemas.microsoft.com/office/drawing/2014/main" id="{B54D797E-632B-4287-907B-A96D2CCBF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81" name="Freeform 25">
              <a:extLst>
                <a:ext uri="{FF2B5EF4-FFF2-40B4-BE49-F238E27FC236}">
                  <a16:creationId xmlns:a16="http://schemas.microsoft.com/office/drawing/2014/main" id="{BF7D9703-D82B-498D-AA68-475F298FA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F8D580F2-1EDA-4B5F-98EB-EF8F18E9B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E0F2EADF-2A67-482F-B290-DED5172BB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lt-LT" noProof="0" dirty="0"/>
            </a:p>
          </p:txBody>
        </p:sp>
        <p:sp>
          <p:nvSpPr>
            <p:cNvPr id="185" name="Isosceles Triangle 22">
              <a:extLst>
                <a:ext uri="{FF2B5EF4-FFF2-40B4-BE49-F238E27FC236}">
                  <a16:creationId xmlns:a16="http://schemas.microsoft.com/office/drawing/2014/main" id="{39BCFDA0-B04D-4835-A135-02F8969F3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lt-LT" noProof="0" dirty="0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6DD3C0B8-C176-40C2-93F5-670E2BAC7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lt-LT" noProof="0" dirty="0"/>
            </a:p>
          </p:txBody>
        </p:sp>
      </p:grpSp>
      <p:sp>
        <p:nvSpPr>
          <p:cNvPr id="123" name="Google Shape;123;p3"/>
          <p:cNvSpPr txBox="1"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  <a:prstGeom prst="rect">
            <a:avLst/>
          </a:prstGeom>
        </p:spPr>
        <p:txBody>
          <a:bodyPr spcFirstLastPara="1" vert="horz" lIns="228600" tIns="228600" rIns="228600" bIns="228600" rtlCol="0" anchor="ctr" anchorCtr="0">
            <a:normAutofit/>
          </a:bodyPr>
          <a:lstStyle/>
          <a:p>
            <a:pPr marL="12700" algn="ctr">
              <a:lnSpc>
                <a:spcPct val="85000"/>
              </a:lnSpc>
              <a:spcBef>
                <a:spcPct val="0"/>
              </a:spcBef>
            </a:pPr>
            <a:r>
              <a:rPr lang="lt-LT" sz="4000" noProof="0" dirty="0">
                <a:solidFill>
                  <a:srgbClr val="FFFEFF"/>
                </a:solidFill>
              </a:rPr>
              <a:t>Regresijos vertinimas</a:t>
            </a:r>
          </a:p>
        </p:txBody>
      </p:sp>
      <p:sp>
        <p:nvSpPr>
          <p:cNvPr id="125" name="Google Shape;125;p3"/>
          <p:cNvSpPr txBox="1">
            <a:spLocks noGrp="1"/>
          </p:cNvSpPr>
          <p:nvPr>
            <p:ph type="body" idx="1"/>
          </p:nvPr>
        </p:nvSpPr>
        <p:spPr>
          <a:xfrm>
            <a:off x="5118447" y="803186"/>
            <a:ext cx="6281873" cy="524862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10000"/>
            </a:pPr>
            <a:r>
              <a:rPr lang="lt-LT" sz="1800" b="1" noProof="0" dirty="0"/>
              <a:t>Koreguotinas determinacijos koeficientas (</a:t>
            </a:r>
            <a:r>
              <a:rPr lang="lt-LT" sz="1800" b="1" i="1" noProof="0" dirty="0"/>
              <a:t>koreguotas (</a:t>
            </a:r>
            <a:r>
              <a:rPr lang="lt-LT" sz="1800" b="1" i="1" noProof="0" dirty="0" err="1"/>
              <a:t>Adjusted</a:t>
            </a:r>
            <a:r>
              <a:rPr lang="lt-LT" sz="1800" b="1" i="1" noProof="0" dirty="0"/>
              <a:t>) </a:t>
            </a:r>
            <a:r>
              <a:rPr lang="lt-LT" sz="1800" b="1" i="1" noProof="0" dirty="0" err="1"/>
              <a:t>R</a:t>
            </a:r>
            <a:r>
              <a:rPr lang="lt-LT" sz="1800" b="1" i="1" noProof="0" dirty="0"/>
              <a:t> kvadratas, R</a:t>
            </a:r>
            <a:r>
              <a:rPr lang="lt-LT" sz="1800" b="1" i="1" baseline="30000" noProof="0" dirty="0"/>
              <a:t>2</a:t>
            </a:r>
            <a:r>
              <a:rPr lang="lt-LT" sz="1800" b="1" noProof="0" dirty="0"/>
              <a:t>)</a:t>
            </a:r>
            <a:endParaRPr lang="lt-LT" sz="1800" noProof="0" dirty="0"/>
          </a:p>
          <a:p>
            <a:pPr marL="742950"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lt-LT" noProof="0" dirty="0"/>
              <a:t>Determinacijos koeficiento alternatyva, </a:t>
            </a:r>
            <a:r>
              <a:rPr lang="lt-LT" i="1" noProof="0" dirty="0"/>
              <a:t>kai modelyje yra daug nepriklausomų kintamųjų ir mažai stebinių</a:t>
            </a:r>
            <a:r>
              <a:rPr lang="lt-LT" noProof="0" dirty="0"/>
              <a:t>.</a:t>
            </a:r>
          </a:p>
          <a:p>
            <a:pPr marL="742950"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lt-LT" u="sng" noProof="0" dirty="0"/>
              <a:t>Jei stebinių yra bent 7 kartus daugiau nei nepriklausomų kintamųjų, pilnai pakanka determinacijos koeficiento (verta atsiminti, bei pasitikrinti minimalų stebinių skaičių </a:t>
            </a:r>
            <a:r>
              <a:rPr lang="lt-LT" u="sng" noProof="0" dirty="0" err="1"/>
              <a:t>atskiriams</a:t>
            </a:r>
            <a:r>
              <a:rPr lang="lt-LT" u="sng" noProof="0" dirty="0"/>
              <a:t> modeliams prieš juos taikant). </a:t>
            </a:r>
          </a:p>
          <a:p>
            <a:pPr marL="742950"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lt-LT" noProof="0" dirty="0"/>
          </a:p>
        </p:txBody>
      </p:sp>
    </p:spTree>
    <p:extLst>
      <p:ext uri="{BB962C8B-B14F-4D97-AF65-F5344CB8AC3E}">
        <p14:creationId xmlns:p14="http://schemas.microsoft.com/office/powerpoint/2010/main" val="3083777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55196D0-95AD-4497-84D1-430C6EBB2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DDA3D29-E716-4F33-AB4C-8ED10BB36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5D79944B-9254-4463-AD5B-36257D494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8DDA31B6-BB0C-47FB-B78E-A35B59D8B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B460420D-1A32-4F29-8E6A-0BF0E3A59D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5744D7E2-E0C1-445D-81C0-6C9E382D5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5CE3C75D-E7AA-450E-AE72-A8F8660A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4E82641D-7380-4EBC-A0B4-A21F9B703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06D3136D-2941-41F5-9CA6-0CD6378DB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59DAFD1-A8B5-4AF5-BBC4-82DBC67B68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73B5597B-C549-4923-9582-01359B7ED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484FB59A-C29A-4BC3-AED4-5CBDEEBF8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3E875A1F-55ED-4D78-BFCD-DEAB4B1F27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1AF6A9C4-B5C0-45CF-BEA4-E5E138FB5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B7A35A07-8906-46C9-A385-386C890B42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EDC56392-B772-4465-9844-E65545FE3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4E1EB07B-37CA-4168-8167-98F2E181C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F79CCCC1-44E4-40E6-BEC7-4D67883CA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BA2BCCEB-7B0D-4604-A0D9-C979853942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3E9BE4C6-A966-4993-B450-34D205DCEC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D6D0BD97-50C4-4381-B670-2D0ADD588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4EA367D7-D8FE-4C9E-B6C6-5285FC7B5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3"/>
            <a:ext cx="12192000" cy="6014522"/>
          </a:xfrm>
          <a:custGeom>
            <a:avLst/>
            <a:gdLst>
              <a:gd name="connsiteX0" fmla="*/ 0 w 12192000"/>
              <a:gd name="connsiteY0" fmla="*/ 0 h 6014522"/>
              <a:gd name="connsiteX1" fmla="*/ 12192000 w 12192000"/>
              <a:gd name="connsiteY1" fmla="*/ 0 h 6014522"/>
              <a:gd name="connsiteX2" fmla="*/ 12192000 w 12192000"/>
              <a:gd name="connsiteY2" fmla="*/ 5663459 h 6014522"/>
              <a:gd name="connsiteX3" fmla="*/ 6299617 w 12192000"/>
              <a:gd name="connsiteY3" fmla="*/ 5663459 h 6014522"/>
              <a:gd name="connsiteX4" fmla="*/ 6096000 w 12192000"/>
              <a:gd name="connsiteY4" fmla="*/ 6014522 h 6014522"/>
              <a:gd name="connsiteX5" fmla="*/ 5892384 w 12192000"/>
              <a:gd name="connsiteY5" fmla="*/ 5663459 h 6014522"/>
              <a:gd name="connsiteX6" fmla="*/ 0 w 12192000"/>
              <a:gd name="connsiteY6" fmla="*/ 5663459 h 601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014522">
                <a:moveTo>
                  <a:pt x="0" y="0"/>
                </a:moveTo>
                <a:lnTo>
                  <a:pt x="12192000" y="0"/>
                </a:lnTo>
                <a:lnTo>
                  <a:pt x="12192000" y="5663459"/>
                </a:lnTo>
                <a:lnTo>
                  <a:pt x="6299617" y="5663459"/>
                </a:lnTo>
                <a:lnTo>
                  <a:pt x="6096000" y="6014522"/>
                </a:lnTo>
                <a:lnTo>
                  <a:pt x="5892384" y="5663459"/>
                </a:lnTo>
                <a:lnTo>
                  <a:pt x="0" y="566345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F9F430-1C7A-B294-E44F-2680C663E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695" y="123642"/>
            <a:ext cx="4153917" cy="550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39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5E1AC81-83F2-45A8-9054-15570F4E2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1" name="Freeform 5">
              <a:extLst>
                <a:ext uri="{FF2B5EF4-FFF2-40B4-BE49-F238E27FC236}">
                  <a16:creationId xmlns:a16="http://schemas.microsoft.com/office/drawing/2014/main" id="{B15AA7C5-9BFE-4B90-A119-467AFACE9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944AB87D-35AF-4719-9940-5822E7702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3" name="Freeform 7">
              <a:extLst>
                <a:ext uri="{FF2B5EF4-FFF2-40B4-BE49-F238E27FC236}">
                  <a16:creationId xmlns:a16="http://schemas.microsoft.com/office/drawing/2014/main" id="{E8B33BE3-7890-4628-9322-7EFBA3375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01AD3ECF-519E-45E2-99DA-F5C1B5071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5" name="Freeform 9">
              <a:extLst>
                <a:ext uri="{FF2B5EF4-FFF2-40B4-BE49-F238E27FC236}">
                  <a16:creationId xmlns:a16="http://schemas.microsoft.com/office/drawing/2014/main" id="{C050E700-0FF1-4D25-B54C-84BA04FCD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6" name="Freeform 10">
              <a:extLst>
                <a:ext uri="{FF2B5EF4-FFF2-40B4-BE49-F238E27FC236}">
                  <a16:creationId xmlns:a16="http://schemas.microsoft.com/office/drawing/2014/main" id="{720D9C11-F5C9-41B0-B2F2-EE20BC3D0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7" name="Freeform 11">
              <a:extLst>
                <a:ext uri="{FF2B5EF4-FFF2-40B4-BE49-F238E27FC236}">
                  <a16:creationId xmlns:a16="http://schemas.microsoft.com/office/drawing/2014/main" id="{623A9DA0-857E-4CDE-80EA-F30F1CE55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8" name="Freeform 12">
              <a:extLst>
                <a:ext uri="{FF2B5EF4-FFF2-40B4-BE49-F238E27FC236}">
                  <a16:creationId xmlns:a16="http://schemas.microsoft.com/office/drawing/2014/main" id="{C48B8F4C-2C83-46F6-AFCD-58166AEB18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9" name="Freeform 13">
              <a:extLst>
                <a:ext uri="{FF2B5EF4-FFF2-40B4-BE49-F238E27FC236}">
                  <a16:creationId xmlns:a16="http://schemas.microsoft.com/office/drawing/2014/main" id="{234C3795-C44D-41A7-A8F6-891387A66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0" name="Freeform 14">
              <a:extLst>
                <a:ext uri="{FF2B5EF4-FFF2-40B4-BE49-F238E27FC236}">
                  <a16:creationId xmlns:a16="http://schemas.microsoft.com/office/drawing/2014/main" id="{91CC36F4-5DFA-4954-B354-97B180E98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1" name="Freeform 15">
              <a:extLst>
                <a:ext uri="{FF2B5EF4-FFF2-40B4-BE49-F238E27FC236}">
                  <a16:creationId xmlns:a16="http://schemas.microsoft.com/office/drawing/2014/main" id="{7087A08E-C024-457D-8F99-1F340CED6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2" name="Freeform 16">
              <a:extLst>
                <a:ext uri="{FF2B5EF4-FFF2-40B4-BE49-F238E27FC236}">
                  <a16:creationId xmlns:a16="http://schemas.microsoft.com/office/drawing/2014/main" id="{61CFBC61-7F57-45D7-860E-BF51B0EDA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3" name="Freeform 17">
              <a:extLst>
                <a:ext uri="{FF2B5EF4-FFF2-40B4-BE49-F238E27FC236}">
                  <a16:creationId xmlns:a16="http://schemas.microsoft.com/office/drawing/2014/main" id="{2591C3DB-4880-431E-BC3D-37F1378AC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4" name="Freeform 18">
              <a:extLst>
                <a:ext uri="{FF2B5EF4-FFF2-40B4-BE49-F238E27FC236}">
                  <a16:creationId xmlns:a16="http://schemas.microsoft.com/office/drawing/2014/main" id="{79557EFE-4199-4E24-8A13-1B9CC1715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5" name="Freeform 19">
              <a:extLst>
                <a:ext uri="{FF2B5EF4-FFF2-40B4-BE49-F238E27FC236}">
                  <a16:creationId xmlns:a16="http://schemas.microsoft.com/office/drawing/2014/main" id="{0B965615-6052-4907-A136-9CAD14604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6" name="Freeform 20">
              <a:extLst>
                <a:ext uri="{FF2B5EF4-FFF2-40B4-BE49-F238E27FC236}">
                  <a16:creationId xmlns:a16="http://schemas.microsoft.com/office/drawing/2014/main" id="{F788FFC4-205D-47C1-91E7-DD1A52E0A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7" name="Freeform 21">
              <a:extLst>
                <a:ext uri="{FF2B5EF4-FFF2-40B4-BE49-F238E27FC236}">
                  <a16:creationId xmlns:a16="http://schemas.microsoft.com/office/drawing/2014/main" id="{462FADD6-C927-46ED-A6E6-273B35C2F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8" name="Freeform 22">
              <a:extLst>
                <a:ext uri="{FF2B5EF4-FFF2-40B4-BE49-F238E27FC236}">
                  <a16:creationId xmlns:a16="http://schemas.microsoft.com/office/drawing/2014/main" id="{AF64005E-134D-4444-9425-FB1C18898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9" name="Freeform 23">
              <a:extLst>
                <a:ext uri="{FF2B5EF4-FFF2-40B4-BE49-F238E27FC236}">
                  <a16:creationId xmlns:a16="http://schemas.microsoft.com/office/drawing/2014/main" id="{E2565CA7-A8CB-463D-8D25-4F41235BC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50" name="Freeform 24">
              <a:extLst>
                <a:ext uri="{FF2B5EF4-FFF2-40B4-BE49-F238E27FC236}">
                  <a16:creationId xmlns:a16="http://schemas.microsoft.com/office/drawing/2014/main" id="{41ABBFC0-4EEA-4634-A73B-945729D6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51" name="Freeform 25">
              <a:extLst>
                <a:ext uri="{FF2B5EF4-FFF2-40B4-BE49-F238E27FC236}">
                  <a16:creationId xmlns:a16="http://schemas.microsoft.com/office/drawing/2014/main" id="{E422F11F-726A-4A93-9D1B-B1400B061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FBF129BC-EA9E-4D20-898B-399F7727D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CFF42BAE-3249-46C8-9108-A83C87206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lt-LT" noProof="0" dirty="0"/>
            </a:p>
          </p:txBody>
        </p:sp>
        <p:sp>
          <p:nvSpPr>
            <p:cNvPr id="155" name="Isosceles Triangle 22">
              <a:extLst>
                <a:ext uri="{FF2B5EF4-FFF2-40B4-BE49-F238E27FC236}">
                  <a16:creationId xmlns:a16="http://schemas.microsoft.com/office/drawing/2014/main" id="{4DDE2BA8-4174-4A99-BB09-0BA28F26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lt-LT" noProof="0" dirty="0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4A893933-F7DD-4DA6-85C7-4CFF58741E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lt-LT" noProof="0" dirty="0"/>
            </a:p>
          </p:txBody>
        </p:sp>
      </p:grpSp>
      <p:sp useBgFill="1">
        <p:nvSpPr>
          <p:cNvPr id="158" name="Rectangle 157">
            <a:extLst>
              <a:ext uri="{FF2B5EF4-FFF2-40B4-BE49-F238E27FC236}">
                <a16:creationId xmlns:a16="http://schemas.microsoft.com/office/drawing/2014/main" id="{29831267-5CAE-41B8-A1CC-66FE1628A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37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noProof="0" dirty="0"/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379EE808-85F9-455B-B8F9-FBE90075F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61" name="Freeform 5">
              <a:extLst>
                <a:ext uri="{FF2B5EF4-FFF2-40B4-BE49-F238E27FC236}">
                  <a16:creationId xmlns:a16="http://schemas.microsoft.com/office/drawing/2014/main" id="{C89DCC09-ED44-478A-8F79-A02EBAF7A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2" name="Freeform 6">
              <a:extLst>
                <a:ext uri="{FF2B5EF4-FFF2-40B4-BE49-F238E27FC236}">
                  <a16:creationId xmlns:a16="http://schemas.microsoft.com/office/drawing/2014/main" id="{8E2E2454-5C03-4173-B8FE-1AB94658D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3" name="Freeform 7">
              <a:extLst>
                <a:ext uri="{FF2B5EF4-FFF2-40B4-BE49-F238E27FC236}">
                  <a16:creationId xmlns:a16="http://schemas.microsoft.com/office/drawing/2014/main" id="{2E8C684E-09F3-4317-A7D3-3D18C3593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4" name="Freeform 8">
              <a:extLst>
                <a:ext uri="{FF2B5EF4-FFF2-40B4-BE49-F238E27FC236}">
                  <a16:creationId xmlns:a16="http://schemas.microsoft.com/office/drawing/2014/main" id="{C5505EC4-4943-4963-98E8-69AF3FDF0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5" name="Freeform 9">
              <a:extLst>
                <a:ext uri="{FF2B5EF4-FFF2-40B4-BE49-F238E27FC236}">
                  <a16:creationId xmlns:a16="http://schemas.microsoft.com/office/drawing/2014/main" id="{4562C7B8-8AFB-4DDB-B72F-284990D5C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6" name="Freeform 10">
              <a:extLst>
                <a:ext uri="{FF2B5EF4-FFF2-40B4-BE49-F238E27FC236}">
                  <a16:creationId xmlns:a16="http://schemas.microsoft.com/office/drawing/2014/main" id="{C3443E48-282C-4250-A466-0EC71FB9E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7" name="Freeform 11">
              <a:extLst>
                <a:ext uri="{FF2B5EF4-FFF2-40B4-BE49-F238E27FC236}">
                  <a16:creationId xmlns:a16="http://schemas.microsoft.com/office/drawing/2014/main" id="{E1DA5A47-4EF3-4987-A0B2-0D48C0300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8" name="Freeform 12">
              <a:extLst>
                <a:ext uri="{FF2B5EF4-FFF2-40B4-BE49-F238E27FC236}">
                  <a16:creationId xmlns:a16="http://schemas.microsoft.com/office/drawing/2014/main" id="{B97C0249-6965-4479-85DD-65D339807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9" name="Freeform 13">
              <a:extLst>
                <a:ext uri="{FF2B5EF4-FFF2-40B4-BE49-F238E27FC236}">
                  <a16:creationId xmlns:a16="http://schemas.microsoft.com/office/drawing/2014/main" id="{593CC77F-968A-4E39-A274-827827914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0" name="Freeform 14">
              <a:extLst>
                <a:ext uri="{FF2B5EF4-FFF2-40B4-BE49-F238E27FC236}">
                  <a16:creationId xmlns:a16="http://schemas.microsoft.com/office/drawing/2014/main" id="{1238E5CF-CAEC-4B5C-9DB6-A40F03FB3A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1" name="Freeform 15">
              <a:extLst>
                <a:ext uri="{FF2B5EF4-FFF2-40B4-BE49-F238E27FC236}">
                  <a16:creationId xmlns:a16="http://schemas.microsoft.com/office/drawing/2014/main" id="{BBD96636-6E63-4D65-A35C-92653FC48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2" name="Freeform 16">
              <a:extLst>
                <a:ext uri="{FF2B5EF4-FFF2-40B4-BE49-F238E27FC236}">
                  <a16:creationId xmlns:a16="http://schemas.microsoft.com/office/drawing/2014/main" id="{8D56D53D-1432-4D95-B0DD-3799916FD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3" name="Freeform 17">
              <a:extLst>
                <a:ext uri="{FF2B5EF4-FFF2-40B4-BE49-F238E27FC236}">
                  <a16:creationId xmlns:a16="http://schemas.microsoft.com/office/drawing/2014/main" id="{415107AD-3A21-4847-8F6C-C40629276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4" name="Freeform 18">
              <a:extLst>
                <a:ext uri="{FF2B5EF4-FFF2-40B4-BE49-F238E27FC236}">
                  <a16:creationId xmlns:a16="http://schemas.microsoft.com/office/drawing/2014/main" id="{74B4AC16-93AF-4037-B469-BD1BAB95C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5" name="Freeform 19">
              <a:extLst>
                <a:ext uri="{FF2B5EF4-FFF2-40B4-BE49-F238E27FC236}">
                  <a16:creationId xmlns:a16="http://schemas.microsoft.com/office/drawing/2014/main" id="{57AEC385-0F84-4743-A483-0E9711446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6" name="Freeform 20">
              <a:extLst>
                <a:ext uri="{FF2B5EF4-FFF2-40B4-BE49-F238E27FC236}">
                  <a16:creationId xmlns:a16="http://schemas.microsoft.com/office/drawing/2014/main" id="{90B47478-85F0-4BCA-9C98-48B633FD5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7" name="Freeform 21">
              <a:extLst>
                <a:ext uri="{FF2B5EF4-FFF2-40B4-BE49-F238E27FC236}">
                  <a16:creationId xmlns:a16="http://schemas.microsoft.com/office/drawing/2014/main" id="{C8F8E9C6-76DE-42DF-9CD7-B9789CDE1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8" name="Freeform 22">
              <a:extLst>
                <a:ext uri="{FF2B5EF4-FFF2-40B4-BE49-F238E27FC236}">
                  <a16:creationId xmlns:a16="http://schemas.microsoft.com/office/drawing/2014/main" id="{660FFC41-5F89-4B42-913F-7FB178063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9" name="Freeform 23">
              <a:extLst>
                <a:ext uri="{FF2B5EF4-FFF2-40B4-BE49-F238E27FC236}">
                  <a16:creationId xmlns:a16="http://schemas.microsoft.com/office/drawing/2014/main" id="{1B956442-7A16-4B5B-908F-D69FC0A93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80" name="Freeform 24">
              <a:extLst>
                <a:ext uri="{FF2B5EF4-FFF2-40B4-BE49-F238E27FC236}">
                  <a16:creationId xmlns:a16="http://schemas.microsoft.com/office/drawing/2014/main" id="{B54D797E-632B-4287-907B-A96D2CCBF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81" name="Freeform 25">
              <a:extLst>
                <a:ext uri="{FF2B5EF4-FFF2-40B4-BE49-F238E27FC236}">
                  <a16:creationId xmlns:a16="http://schemas.microsoft.com/office/drawing/2014/main" id="{BF7D9703-D82B-498D-AA68-475F298FA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F8D580F2-1EDA-4B5F-98EB-EF8F18E9B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E0F2EADF-2A67-482F-B290-DED5172BB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lt-LT" noProof="0" dirty="0"/>
            </a:p>
          </p:txBody>
        </p:sp>
        <p:sp>
          <p:nvSpPr>
            <p:cNvPr id="185" name="Isosceles Triangle 22">
              <a:extLst>
                <a:ext uri="{FF2B5EF4-FFF2-40B4-BE49-F238E27FC236}">
                  <a16:creationId xmlns:a16="http://schemas.microsoft.com/office/drawing/2014/main" id="{39BCFDA0-B04D-4835-A135-02F8969F3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lt-LT" noProof="0" dirty="0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6DD3C0B8-C176-40C2-93F5-670E2BAC7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lt-LT" noProof="0" dirty="0"/>
            </a:p>
          </p:txBody>
        </p:sp>
      </p:grpSp>
      <p:sp>
        <p:nvSpPr>
          <p:cNvPr id="123" name="Google Shape;123;p3"/>
          <p:cNvSpPr txBox="1"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  <a:prstGeom prst="rect">
            <a:avLst/>
          </a:prstGeom>
        </p:spPr>
        <p:txBody>
          <a:bodyPr spcFirstLastPara="1" vert="horz" lIns="228600" tIns="228600" rIns="228600" bIns="228600" rtlCol="0" anchor="ctr" anchorCtr="0">
            <a:normAutofit/>
          </a:bodyPr>
          <a:lstStyle/>
          <a:p>
            <a:pPr marL="12700" algn="ctr">
              <a:lnSpc>
                <a:spcPct val="85000"/>
              </a:lnSpc>
              <a:spcBef>
                <a:spcPct val="0"/>
              </a:spcBef>
            </a:pPr>
            <a:r>
              <a:rPr lang="lt-LT" sz="4000" noProof="0" dirty="0">
                <a:solidFill>
                  <a:srgbClr val="FFFEFF"/>
                </a:solidFill>
              </a:rPr>
              <a:t>Regresijos vertinimas</a:t>
            </a:r>
          </a:p>
        </p:txBody>
      </p:sp>
      <p:sp>
        <p:nvSpPr>
          <p:cNvPr id="125" name="Google Shape;125;p3"/>
          <p:cNvSpPr txBox="1">
            <a:spLocks noGrp="1"/>
          </p:cNvSpPr>
          <p:nvPr>
            <p:ph type="body" idx="1"/>
          </p:nvPr>
        </p:nvSpPr>
        <p:spPr>
          <a:xfrm>
            <a:off x="5118447" y="803186"/>
            <a:ext cx="6281873" cy="524862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10000"/>
            </a:pPr>
            <a:r>
              <a:rPr lang="lt-LT" sz="1800" b="1" noProof="0" dirty="0"/>
              <a:t>ANOVA reikšmė </a:t>
            </a:r>
            <a:r>
              <a:rPr lang="lt-LT" sz="1800" noProof="0" dirty="0"/>
              <a:t>(dispersijos analizė, angl. </a:t>
            </a:r>
            <a:r>
              <a:rPr lang="lt-LT" sz="1800" i="1" noProof="0" dirty="0" err="1"/>
              <a:t>Analysis</a:t>
            </a:r>
            <a:r>
              <a:rPr lang="lt-LT" sz="1800" i="1" noProof="0" dirty="0"/>
              <a:t> </a:t>
            </a:r>
            <a:r>
              <a:rPr lang="lt-LT" sz="1800" i="1" noProof="0" dirty="0" err="1"/>
              <a:t>of</a:t>
            </a:r>
            <a:r>
              <a:rPr lang="lt-LT" sz="1800" i="1" noProof="0" dirty="0"/>
              <a:t> </a:t>
            </a:r>
            <a:r>
              <a:rPr lang="lt-LT" sz="1800" i="1" noProof="0" dirty="0" err="1"/>
              <a:t>Variance</a:t>
            </a:r>
            <a:r>
              <a:rPr lang="lt-LT" sz="1800" noProof="0" dirty="0"/>
              <a:t>).</a:t>
            </a:r>
          </a:p>
          <a:p>
            <a:pPr marL="742950"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lt-LT" noProof="0" dirty="0"/>
              <a:t>Parodo, ar modelyje yra su priklausomu kintamuoju  (</a:t>
            </a:r>
            <a:r>
              <a:rPr lang="lt-LT" dirty="0"/>
              <a:t>y</a:t>
            </a:r>
            <a:r>
              <a:rPr lang="lt-LT" noProof="0" dirty="0"/>
              <a:t>) susijusių nepriklausomų kintamųjų (x).</a:t>
            </a:r>
          </a:p>
          <a:p>
            <a:pPr marL="742950"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lt-LT" noProof="0" dirty="0"/>
              <a:t>Jei </a:t>
            </a:r>
            <a:r>
              <a:rPr lang="lt-LT" i="1" noProof="0" dirty="0" err="1"/>
              <a:t>p</a:t>
            </a:r>
            <a:r>
              <a:rPr lang="lt-LT" i="1" noProof="0" dirty="0"/>
              <a:t> </a:t>
            </a:r>
            <a:r>
              <a:rPr lang="lt-LT" noProof="0" dirty="0"/>
              <a:t>reikšmė didesnė už 0.05 (</a:t>
            </a:r>
            <a:r>
              <a:rPr lang="lt-LT" noProof="0" dirty="0" err="1"/>
              <a:t>p</a:t>
            </a:r>
            <a:r>
              <a:rPr lang="lt-LT" dirty="0"/>
              <a:t>&gt;0.05</a:t>
            </a:r>
            <a:r>
              <a:rPr lang="lt-LT" noProof="0" dirty="0"/>
              <a:t>), tai regresijos modelio tinkamumas abejotinas, </a:t>
            </a:r>
            <a:r>
              <a:rPr lang="lt-LT" noProof="0" dirty="0" err="1"/>
              <a:t>t</a:t>
            </a:r>
            <a:r>
              <a:rPr lang="lt-LT" noProof="0" dirty="0"/>
              <a:t>. y. gauname, kad </a:t>
            </a:r>
            <a:r>
              <a:rPr lang="lt-LT" i="1" noProof="0" dirty="0"/>
              <a:t>y </a:t>
            </a:r>
            <a:r>
              <a:rPr lang="lt-LT" noProof="0" dirty="0"/>
              <a:t>nepriklauso nuo nepriklausomų kintamųjų.</a:t>
            </a:r>
          </a:p>
          <a:p>
            <a:pPr marL="742950"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lt-LT" noProof="0" dirty="0"/>
          </a:p>
        </p:txBody>
      </p:sp>
    </p:spTree>
    <p:extLst>
      <p:ext uri="{BB962C8B-B14F-4D97-AF65-F5344CB8AC3E}">
        <p14:creationId xmlns:p14="http://schemas.microsoft.com/office/powerpoint/2010/main" val="932907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5E1AC81-83F2-45A8-9054-15570F4E2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1" name="Freeform 5">
              <a:extLst>
                <a:ext uri="{FF2B5EF4-FFF2-40B4-BE49-F238E27FC236}">
                  <a16:creationId xmlns:a16="http://schemas.microsoft.com/office/drawing/2014/main" id="{B15AA7C5-9BFE-4B90-A119-467AFACE9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944AB87D-35AF-4719-9940-5822E7702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3" name="Freeform 7">
              <a:extLst>
                <a:ext uri="{FF2B5EF4-FFF2-40B4-BE49-F238E27FC236}">
                  <a16:creationId xmlns:a16="http://schemas.microsoft.com/office/drawing/2014/main" id="{E8B33BE3-7890-4628-9322-7EFBA3375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01AD3ECF-519E-45E2-99DA-F5C1B5071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5" name="Freeform 9">
              <a:extLst>
                <a:ext uri="{FF2B5EF4-FFF2-40B4-BE49-F238E27FC236}">
                  <a16:creationId xmlns:a16="http://schemas.microsoft.com/office/drawing/2014/main" id="{C050E700-0FF1-4D25-B54C-84BA04FCD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6" name="Freeform 10">
              <a:extLst>
                <a:ext uri="{FF2B5EF4-FFF2-40B4-BE49-F238E27FC236}">
                  <a16:creationId xmlns:a16="http://schemas.microsoft.com/office/drawing/2014/main" id="{720D9C11-F5C9-41B0-B2F2-EE20BC3D0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7" name="Freeform 11">
              <a:extLst>
                <a:ext uri="{FF2B5EF4-FFF2-40B4-BE49-F238E27FC236}">
                  <a16:creationId xmlns:a16="http://schemas.microsoft.com/office/drawing/2014/main" id="{623A9DA0-857E-4CDE-80EA-F30F1CE55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8" name="Freeform 12">
              <a:extLst>
                <a:ext uri="{FF2B5EF4-FFF2-40B4-BE49-F238E27FC236}">
                  <a16:creationId xmlns:a16="http://schemas.microsoft.com/office/drawing/2014/main" id="{C48B8F4C-2C83-46F6-AFCD-58166AEB18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9" name="Freeform 13">
              <a:extLst>
                <a:ext uri="{FF2B5EF4-FFF2-40B4-BE49-F238E27FC236}">
                  <a16:creationId xmlns:a16="http://schemas.microsoft.com/office/drawing/2014/main" id="{234C3795-C44D-41A7-A8F6-891387A66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0" name="Freeform 14">
              <a:extLst>
                <a:ext uri="{FF2B5EF4-FFF2-40B4-BE49-F238E27FC236}">
                  <a16:creationId xmlns:a16="http://schemas.microsoft.com/office/drawing/2014/main" id="{91CC36F4-5DFA-4954-B354-97B180E98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1" name="Freeform 15">
              <a:extLst>
                <a:ext uri="{FF2B5EF4-FFF2-40B4-BE49-F238E27FC236}">
                  <a16:creationId xmlns:a16="http://schemas.microsoft.com/office/drawing/2014/main" id="{7087A08E-C024-457D-8F99-1F340CED6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2" name="Freeform 16">
              <a:extLst>
                <a:ext uri="{FF2B5EF4-FFF2-40B4-BE49-F238E27FC236}">
                  <a16:creationId xmlns:a16="http://schemas.microsoft.com/office/drawing/2014/main" id="{61CFBC61-7F57-45D7-860E-BF51B0EDA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3" name="Freeform 17">
              <a:extLst>
                <a:ext uri="{FF2B5EF4-FFF2-40B4-BE49-F238E27FC236}">
                  <a16:creationId xmlns:a16="http://schemas.microsoft.com/office/drawing/2014/main" id="{2591C3DB-4880-431E-BC3D-37F1378AC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4" name="Freeform 18">
              <a:extLst>
                <a:ext uri="{FF2B5EF4-FFF2-40B4-BE49-F238E27FC236}">
                  <a16:creationId xmlns:a16="http://schemas.microsoft.com/office/drawing/2014/main" id="{79557EFE-4199-4E24-8A13-1B9CC1715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5" name="Freeform 19">
              <a:extLst>
                <a:ext uri="{FF2B5EF4-FFF2-40B4-BE49-F238E27FC236}">
                  <a16:creationId xmlns:a16="http://schemas.microsoft.com/office/drawing/2014/main" id="{0B965615-6052-4907-A136-9CAD14604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6" name="Freeform 20">
              <a:extLst>
                <a:ext uri="{FF2B5EF4-FFF2-40B4-BE49-F238E27FC236}">
                  <a16:creationId xmlns:a16="http://schemas.microsoft.com/office/drawing/2014/main" id="{F788FFC4-205D-47C1-91E7-DD1A52E0A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7" name="Freeform 21">
              <a:extLst>
                <a:ext uri="{FF2B5EF4-FFF2-40B4-BE49-F238E27FC236}">
                  <a16:creationId xmlns:a16="http://schemas.microsoft.com/office/drawing/2014/main" id="{462FADD6-C927-46ED-A6E6-273B35C2F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8" name="Freeform 22">
              <a:extLst>
                <a:ext uri="{FF2B5EF4-FFF2-40B4-BE49-F238E27FC236}">
                  <a16:creationId xmlns:a16="http://schemas.microsoft.com/office/drawing/2014/main" id="{AF64005E-134D-4444-9425-FB1C18898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9" name="Freeform 23">
              <a:extLst>
                <a:ext uri="{FF2B5EF4-FFF2-40B4-BE49-F238E27FC236}">
                  <a16:creationId xmlns:a16="http://schemas.microsoft.com/office/drawing/2014/main" id="{E2565CA7-A8CB-463D-8D25-4F41235BC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50" name="Freeform 24">
              <a:extLst>
                <a:ext uri="{FF2B5EF4-FFF2-40B4-BE49-F238E27FC236}">
                  <a16:creationId xmlns:a16="http://schemas.microsoft.com/office/drawing/2014/main" id="{41ABBFC0-4EEA-4634-A73B-945729D6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51" name="Freeform 25">
              <a:extLst>
                <a:ext uri="{FF2B5EF4-FFF2-40B4-BE49-F238E27FC236}">
                  <a16:creationId xmlns:a16="http://schemas.microsoft.com/office/drawing/2014/main" id="{E422F11F-726A-4A93-9D1B-B1400B061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FBF129BC-EA9E-4D20-898B-399F7727D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CFF42BAE-3249-46C8-9108-A83C87206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lt-LT" noProof="0" dirty="0"/>
            </a:p>
          </p:txBody>
        </p:sp>
        <p:sp>
          <p:nvSpPr>
            <p:cNvPr id="155" name="Isosceles Triangle 22">
              <a:extLst>
                <a:ext uri="{FF2B5EF4-FFF2-40B4-BE49-F238E27FC236}">
                  <a16:creationId xmlns:a16="http://schemas.microsoft.com/office/drawing/2014/main" id="{4DDE2BA8-4174-4A99-BB09-0BA28F26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lt-LT" noProof="0" dirty="0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4A893933-F7DD-4DA6-85C7-4CFF58741E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lt-LT" noProof="0" dirty="0"/>
            </a:p>
          </p:txBody>
        </p:sp>
      </p:grpSp>
      <p:sp useBgFill="1">
        <p:nvSpPr>
          <p:cNvPr id="158" name="Rectangle 157">
            <a:extLst>
              <a:ext uri="{FF2B5EF4-FFF2-40B4-BE49-F238E27FC236}">
                <a16:creationId xmlns:a16="http://schemas.microsoft.com/office/drawing/2014/main" id="{29831267-5CAE-41B8-A1CC-66FE1628A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37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noProof="0" dirty="0"/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379EE808-85F9-455B-B8F9-FBE90075F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61" name="Freeform 5">
              <a:extLst>
                <a:ext uri="{FF2B5EF4-FFF2-40B4-BE49-F238E27FC236}">
                  <a16:creationId xmlns:a16="http://schemas.microsoft.com/office/drawing/2014/main" id="{C89DCC09-ED44-478A-8F79-A02EBAF7A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2" name="Freeform 6">
              <a:extLst>
                <a:ext uri="{FF2B5EF4-FFF2-40B4-BE49-F238E27FC236}">
                  <a16:creationId xmlns:a16="http://schemas.microsoft.com/office/drawing/2014/main" id="{8E2E2454-5C03-4173-B8FE-1AB94658D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3" name="Freeform 7">
              <a:extLst>
                <a:ext uri="{FF2B5EF4-FFF2-40B4-BE49-F238E27FC236}">
                  <a16:creationId xmlns:a16="http://schemas.microsoft.com/office/drawing/2014/main" id="{2E8C684E-09F3-4317-A7D3-3D18C3593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4" name="Freeform 8">
              <a:extLst>
                <a:ext uri="{FF2B5EF4-FFF2-40B4-BE49-F238E27FC236}">
                  <a16:creationId xmlns:a16="http://schemas.microsoft.com/office/drawing/2014/main" id="{C5505EC4-4943-4963-98E8-69AF3FDF0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5" name="Freeform 9">
              <a:extLst>
                <a:ext uri="{FF2B5EF4-FFF2-40B4-BE49-F238E27FC236}">
                  <a16:creationId xmlns:a16="http://schemas.microsoft.com/office/drawing/2014/main" id="{4562C7B8-8AFB-4DDB-B72F-284990D5C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6" name="Freeform 10">
              <a:extLst>
                <a:ext uri="{FF2B5EF4-FFF2-40B4-BE49-F238E27FC236}">
                  <a16:creationId xmlns:a16="http://schemas.microsoft.com/office/drawing/2014/main" id="{C3443E48-282C-4250-A466-0EC71FB9E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7" name="Freeform 11">
              <a:extLst>
                <a:ext uri="{FF2B5EF4-FFF2-40B4-BE49-F238E27FC236}">
                  <a16:creationId xmlns:a16="http://schemas.microsoft.com/office/drawing/2014/main" id="{E1DA5A47-4EF3-4987-A0B2-0D48C0300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8" name="Freeform 12">
              <a:extLst>
                <a:ext uri="{FF2B5EF4-FFF2-40B4-BE49-F238E27FC236}">
                  <a16:creationId xmlns:a16="http://schemas.microsoft.com/office/drawing/2014/main" id="{B97C0249-6965-4479-85DD-65D339807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9" name="Freeform 13">
              <a:extLst>
                <a:ext uri="{FF2B5EF4-FFF2-40B4-BE49-F238E27FC236}">
                  <a16:creationId xmlns:a16="http://schemas.microsoft.com/office/drawing/2014/main" id="{593CC77F-968A-4E39-A274-827827914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0" name="Freeform 14">
              <a:extLst>
                <a:ext uri="{FF2B5EF4-FFF2-40B4-BE49-F238E27FC236}">
                  <a16:creationId xmlns:a16="http://schemas.microsoft.com/office/drawing/2014/main" id="{1238E5CF-CAEC-4B5C-9DB6-A40F03FB3A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1" name="Freeform 15">
              <a:extLst>
                <a:ext uri="{FF2B5EF4-FFF2-40B4-BE49-F238E27FC236}">
                  <a16:creationId xmlns:a16="http://schemas.microsoft.com/office/drawing/2014/main" id="{BBD96636-6E63-4D65-A35C-92653FC48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2" name="Freeform 16">
              <a:extLst>
                <a:ext uri="{FF2B5EF4-FFF2-40B4-BE49-F238E27FC236}">
                  <a16:creationId xmlns:a16="http://schemas.microsoft.com/office/drawing/2014/main" id="{8D56D53D-1432-4D95-B0DD-3799916FD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3" name="Freeform 17">
              <a:extLst>
                <a:ext uri="{FF2B5EF4-FFF2-40B4-BE49-F238E27FC236}">
                  <a16:creationId xmlns:a16="http://schemas.microsoft.com/office/drawing/2014/main" id="{415107AD-3A21-4847-8F6C-C40629276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4" name="Freeform 18">
              <a:extLst>
                <a:ext uri="{FF2B5EF4-FFF2-40B4-BE49-F238E27FC236}">
                  <a16:creationId xmlns:a16="http://schemas.microsoft.com/office/drawing/2014/main" id="{74B4AC16-93AF-4037-B469-BD1BAB95C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5" name="Freeform 19">
              <a:extLst>
                <a:ext uri="{FF2B5EF4-FFF2-40B4-BE49-F238E27FC236}">
                  <a16:creationId xmlns:a16="http://schemas.microsoft.com/office/drawing/2014/main" id="{57AEC385-0F84-4743-A483-0E9711446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6" name="Freeform 20">
              <a:extLst>
                <a:ext uri="{FF2B5EF4-FFF2-40B4-BE49-F238E27FC236}">
                  <a16:creationId xmlns:a16="http://schemas.microsoft.com/office/drawing/2014/main" id="{90B47478-85F0-4BCA-9C98-48B633FD5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7" name="Freeform 21">
              <a:extLst>
                <a:ext uri="{FF2B5EF4-FFF2-40B4-BE49-F238E27FC236}">
                  <a16:creationId xmlns:a16="http://schemas.microsoft.com/office/drawing/2014/main" id="{C8F8E9C6-76DE-42DF-9CD7-B9789CDE1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8" name="Freeform 22">
              <a:extLst>
                <a:ext uri="{FF2B5EF4-FFF2-40B4-BE49-F238E27FC236}">
                  <a16:creationId xmlns:a16="http://schemas.microsoft.com/office/drawing/2014/main" id="{660FFC41-5F89-4B42-913F-7FB178063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9" name="Freeform 23">
              <a:extLst>
                <a:ext uri="{FF2B5EF4-FFF2-40B4-BE49-F238E27FC236}">
                  <a16:creationId xmlns:a16="http://schemas.microsoft.com/office/drawing/2014/main" id="{1B956442-7A16-4B5B-908F-D69FC0A93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80" name="Freeform 24">
              <a:extLst>
                <a:ext uri="{FF2B5EF4-FFF2-40B4-BE49-F238E27FC236}">
                  <a16:creationId xmlns:a16="http://schemas.microsoft.com/office/drawing/2014/main" id="{B54D797E-632B-4287-907B-A96D2CCBF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81" name="Freeform 25">
              <a:extLst>
                <a:ext uri="{FF2B5EF4-FFF2-40B4-BE49-F238E27FC236}">
                  <a16:creationId xmlns:a16="http://schemas.microsoft.com/office/drawing/2014/main" id="{BF7D9703-D82B-498D-AA68-475F298FA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F8D580F2-1EDA-4B5F-98EB-EF8F18E9B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E0F2EADF-2A67-482F-B290-DED5172BB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lt-LT" noProof="0" dirty="0"/>
            </a:p>
          </p:txBody>
        </p:sp>
        <p:sp>
          <p:nvSpPr>
            <p:cNvPr id="185" name="Isosceles Triangle 22">
              <a:extLst>
                <a:ext uri="{FF2B5EF4-FFF2-40B4-BE49-F238E27FC236}">
                  <a16:creationId xmlns:a16="http://schemas.microsoft.com/office/drawing/2014/main" id="{39BCFDA0-B04D-4835-A135-02F8969F3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lt-LT" noProof="0" dirty="0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6DD3C0B8-C176-40C2-93F5-670E2BAC7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lt-LT" noProof="0" dirty="0"/>
            </a:p>
          </p:txBody>
        </p:sp>
      </p:grpSp>
      <p:sp>
        <p:nvSpPr>
          <p:cNvPr id="123" name="Google Shape;123;p3"/>
          <p:cNvSpPr txBox="1"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  <a:prstGeom prst="rect">
            <a:avLst/>
          </a:prstGeom>
        </p:spPr>
        <p:txBody>
          <a:bodyPr spcFirstLastPara="1" vert="horz" lIns="228600" tIns="228600" rIns="228600" bIns="228600" rtlCol="0" anchor="ctr" anchorCtr="0">
            <a:normAutofit/>
          </a:bodyPr>
          <a:lstStyle/>
          <a:p>
            <a:pPr marL="12700" algn="ctr">
              <a:lnSpc>
                <a:spcPct val="85000"/>
              </a:lnSpc>
              <a:spcBef>
                <a:spcPct val="0"/>
              </a:spcBef>
            </a:pPr>
            <a:r>
              <a:rPr lang="lt-LT" sz="4000" noProof="0" dirty="0">
                <a:solidFill>
                  <a:srgbClr val="FFFEFF"/>
                </a:solidFill>
              </a:rPr>
              <a:t>Regresijos vertinimas</a:t>
            </a:r>
          </a:p>
        </p:txBody>
      </p:sp>
      <p:sp>
        <p:nvSpPr>
          <p:cNvPr id="125" name="Google Shape;125;p3"/>
          <p:cNvSpPr txBox="1">
            <a:spLocks noGrp="1"/>
          </p:cNvSpPr>
          <p:nvPr>
            <p:ph type="body" idx="1"/>
          </p:nvPr>
        </p:nvSpPr>
        <p:spPr>
          <a:xfrm>
            <a:off x="5118447" y="803186"/>
            <a:ext cx="6281873" cy="524862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10000"/>
            </a:pPr>
            <a:r>
              <a:rPr lang="lt-LT" sz="1800" b="1" noProof="0" dirty="0"/>
              <a:t> </a:t>
            </a:r>
            <a:r>
              <a:rPr lang="lt-LT" sz="1800" b="1" dirty="0"/>
              <a:t>t</a:t>
            </a:r>
            <a:r>
              <a:rPr lang="lt-LT" sz="1800" b="1" noProof="0" dirty="0"/>
              <a:t> (Studento) kriterijai atskiriems regresoriams</a:t>
            </a:r>
            <a:endParaRPr lang="lt-LT" sz="1800" noProof="0" dirty="0"/>
          </a:p>
          <a:p>
            <a:pPr marL="742950"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lt-LT" noProof="0" dirty="0"/>
              <a:t>Padeda nuspręsti, ar nepriklausomi kintamieji šalinami iš modelio.</a:t>
            </a:r>
          </a:p>
          <a:p>
            <a:pPr marL="742950"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lt-LT" noProof="0" dirty="0"/>
              <a:t>Jei </a:t>
            </a:r>
            <a:r>
              <a:rPr lang="lt-LT" i="1" noProof="0" dirty="0" err="1"/>
              <a:t>p</a:t>
            </a:r>
            <a:r>
              <a:rPr lang="lt-LT" i="1" noProof="0" dirty="0"/>
              <a:t> </a:t>
            </a:r>
            <a:r>
              <a:rPr lang="lt-LT" noProof="0" dirty="0"/>
              <a:t>reikšmė yra mažesnė už 0.05, tariama, kad nepriklausomas kintamasis yra statistiškai reikšmingas ir jis paliekamas modelyje.</a:t>
            </a:r>
          </a:p>
          <a:p>
            <a:pPr marL="742950"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lt-LT" noProof="0" dirty="0"/>
          </a:p>
        </p:txBody>
      </p:sp>
    </p:spTree>
    <p:extLst>
      <p:ext uri="{BB962C8B-B14F-4D97-AF65-F5344CB8AC3E}">
        <p14:creationId xmlns:p14="http://schemas.microsoft.com/office/powerpoint/2010/main" val="7627287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31">
            <a:extLst>
              <a:ext uri="{FF2B5EF4-FFF2-40B4-BE49-F238E27FC236}">
                <a16:creationId xmlns:a16="http://schemas.microsoft.com/office/drawing/2014/main" id="{5B5504F5-A44D-4727-B62D-D306EE4C0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3" name="Freeform 5">
              <a:extLst>
                <a:ext uri="{FF2B5EF4-FFF2-40B4-BE49-F238E27FC236}">
                  <a16:creationId xmlns:a16="http://schemas.microsoft.com/office/drawing/2014/main" id="{42E83A18-C907-44D5-83DF-CFB181254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E845C857-E334-431F-9264-4BEF01228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26C9BD9-ECC0-4C60-87C1-D07F8F075A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7FBDFA8E-61C4-4F76-819E-308A16DEE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761F1C21-70B1-4D4E-831C-75DB8E7EA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FD6B914E-6122-42BE-91C5-72FA400D0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25950DE0-F9E4-4487-93B8-F6FDB00B2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0" name="Freeform 12">
              <a:extLst>
                <a:ext uri="{FF2B5EF4-FFF2-40B4-BE49-F238E27FC236}">
                  <a16:creationId xmlns:a16="http://schemas.microsoft.com/office/drawing/2014/main" id="{319D2307-45E1-4592-8192-9C9102D4E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1" name="Freeform 13">
              <a:extLst>
                <a:ext uri="{FF2B5EF4-FFF2-40B4-BE49-F238E27FC236}">
                  <a16:creationId xmlns:a16="http://schemas.microsoft.com/office/drawing/2014/main" id="{1A93A333-9537-4DEC-A527-7733E1096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2" name="Freeform 14">
              <a:extLst>
                <a:ext uri="{FF2B5EF4-FFF2-40B4-BE49-F238E27FC236}">
                  <a16:creationId xmlns:a16="http://schemas.microsoft.com/office/drawing/2014/main" id="{76DEF779-F072-40FD-A3BF-84E3B8C6D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3" name="Freeform 15">
              <a:extLst>
                <a:ext uri="{FF2B5EF4-FFF2-40B4-BE49-F238E27FC236}">
                  <a16:creationId xmlns:a16="http://schemas.microsoft.com/office/drawing/2014/main" id="{6861570E-EBF4-48B8-AB90-2A40B5228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68EF8EC2-E3C0-4C22-B1B8-6E30AC244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AC3BE00B-705F-42C6-94CE-E89B1FA4E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F23249F0-6642-4CDD-B89B-7EC0C254A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9E5173CD-2C19-40D0-B444-CF38FF220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8" name="Freeform 20">
              <a:extLst>
                <a:ext uri="{FF2B5EF4-FFF2-40B4-BE49-F238E27FC236}">
                  <a16:creationId xmlns:a16="http://schemas.microsoft.com/office/drawing/2014/main" id="{C46A9203-B0FB-426A-9F90-6953A96AE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9" name="Freeform 21">
              <a:extLst>
                <a:ext uri="{FF2B5EF4-FFF2-40B4-BE49-F238E27FC236}">
                  <a16:creationId xmlns:a16="http://schemas.microsoft.com/office/drawing/2014/main" id="{F0B66C88-C270-4AE6-B12C-71CFC5F1E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50" name="Freeform 22">
              <a:extLst>
                <a:ext uri="{FF2B5EF4-FFF2-40B4-BE49-F238E27FC236}">
                  <a16:creationId xmlns:a16="http://schemas.microsoft.com/office/drawing/2014/main" id="{9113790B-9AB2-45C0-85DD-4E7303894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51" name="Freeform 23">
              <a:extLst>
                <a:ext uri="{FF2B5EF4-FFF2-40B4-BE49-F238E27FC236}">
                  <a16:creationId xmlns:a16="http://schemas.microsoft.com/office/drawing/2014/main" id="{36488705-890C-4BDD-AC3C-9807F6A6E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52" name="Freeform 24">
              <a:extLst>
                <a:ext uri="{FF2B5EF4-FFF2-40B4-BE49-F238E27FC236}">
                  <a16:creationId xmlns:a16="http://schemas.microsoft.com/office/drawing/2014/main" id="{CCF65277-1D63-4A4A-957E-9F12111D9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53" name="Freeform 25">
              <a:extLst>
                <a:ext uri="{FF2B5EF4-FFF2-40B4-BE49-F238E27FC236}">
                  <a16:creationId xmlns:a16="http://schemas.microsoft.com/office/drawing/2014/main" id="{AD6DFDD0-50F6-498B-A4E6-DC6D9A795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02A5D777-C3C4-4D83-B4A3-0C83DBE1CB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580A9110-3349-42C1-8186-CB70C1FD4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lt-LT" noProof="0" dirty="0"/>
            </a:p>
          </p:txBody>
        </p:sp>
        <p:sp>
          <p:nvSpPr>
            <p:cNvPr id="157" name="Isosceles Triangle 22">
              <a:extLst>
                <a:ext uri="{FF2B5EF4-FFF2-40B4-BE49-F238E27FC236}">
                  <a16:creationId xmlns:a16="http://schemas.microsoft.com/office/drawing/2014/main" id="{4F5EDCDF-C218-4482-A13E-8CFB87D0D0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lt-LT" noProof="0" dirty="0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3EB8EB4B-9F73-4DB2-B849-B88E0435D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lt-LT" noProof="0" dirty="0"/>
            </a:p>
          </p:txBody>
        </p:sp>
      </p:grpSp>
      <p:sp>
        <p:nvSpPr>
          <p:cNvPr id="123" name="Google Shape;123;p3"/>
          <p:cNvSpPr txBox="1"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  <a:prstGeom prst="rect">
            <a:avLst/>
          </a:prstGeom>
        </p:spPr>
        <p:txBody>
          <a:bodyPr spcFirstLastPara="1" vert="horz" lIns="228600" tIns="228600" rIns="228600" bIns="228600" rtlCol="0" anchor="ctr" anchorCtr="0">
            <a:normAutofit/>
          </a:bodyPr>
          <a:lstStyle/>
          <a:p>
            <a:pPr marL="12700" algn="ctr">
              <a:lnSpc>
                <a:spcPct val="85000"/>
              </a:lnSpc>
              <a:spcBef>
                <a:spcPct val="0"/>
              </a:spcBef>
            </a:pPr>
            <a:r>
              <a:rPr lang="lt-LT" sz="4000" b="0" i="0" kern="1200" cap="none" spc="-150" noProof="0" dirty="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rPr>
              <a:t>Reikšmingumo lygmuo</a:t>
            </a:r>
          </a:p>
        </p:txBody>
      </p:sp>
      <p:graphicFrame>
        <p:nvGraphicFramePr>
          <p:cNvPr id="127" name="Google Shape;125;p3">
            <a:extLst>
              <a:ext uri="{FF2B5EF4-FFF2-40B4-BE49-F238E27FC236}">
                <a16:creationId xmlns:a16="http://schemas.microsoft.com/office/drawing/2014/main" id="{EA21EEC4-D4B9-9F9B-F9D1-25FD7546D7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5100701"/>
              </p:ext>
            </p:extLst>
          </p:nvPr>
        </p:nvGraphicFramePr>
        <p:xfrm>
          <a:off x="5574890" y="803186"/>
          <a:ext cx="5821767" cy="5287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09570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5E1AC81-83F2-45A8-9054-15570F4E2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1" name="Freeform 5">
              <a:extLst>
                <a:ext uri="{FF2B5EF4-FFF2-40B4-BE49-F238E27FC236}">
                  <a16:creationId xmlns:a16="http://schemas.microsoft.com/office/drawing/2014/main" id="{B15AA7C5-9BFE-4B90-A119-467AFACE9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944AB87D-35AF-4719-9940-5822E7702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3" name="Freeform 7">
              <a:extLst>
                <a:ext uri="{FF2B5EF4-FFF2-40B4-BE49-F238E27FC236}">
                  <a16:creationId xmlns:a16="http://schemas.microsoft.com/office/drawing/2014/main" id="{E8B33BE3-7890-4628-9322-7EFBA3375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01AD3ECF-519E-45E2-99DA-F5C1B5071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5" name="Freeform 9">
              <a:extLst>
                <a:ext uri="{FF2B5EF4-FFF2-40B4-BE49-F238E27FC236}">
                  <a16:creationId xmlns:a16="http://schemas.microsoft.com/office/drawing/2014/main" id="{C050E700-0FF1-4D25-B54C-84BA04FCD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6" name="Freeform 10">
              <a:extLst>
                <a:ext uri="{FF2B5EF4-FFF2-40B4-BE49-F238E27FC236}">
                  <a16:creationId xmlns:a16="http://schemas.microsoft.com/office/drawing/2014/main" id="{720D9C11-F5C9-41B0-B2F2-EE20BC3D0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7" name="Freeform 11">
              <a:extLst>
                <a:ext uri="{FF2B5EF4-FFF2-40B4-BE49-F238E27FC236}">
                  <a16:creationId xmlns:a16="http://schemas.microsoft.com/office/drawing/2014/main" id="{623A9DA0-857E-4CDE-80EA-F30F1CE55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8" name="Freeform 12">
              <a:extLst>
                <a:ext uri="{FF2B5EF4-FFF2-40B4-BE49-F238E27FC236}">
                  <a16:creationId xmlns:a16="http://schemas.microsoft.com/office/drawing/2014/main" id="{C48B8F4C-2C83-46F6-AFCD-58166AEB18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9" name="Freeform 13">
              <a:extLst>
                <a:ext uri="{FF2B5EF4-FFF2-40B4-BE49-F238E27FC236}">
                  <a16:creationId xmlns:a16="http://schemas.microsoft.com/office/drawing/2014/main" id="{234C3795-C44D-41A7-A8F6-891387A66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0" name="Freeform 14">
              <a:extLst>
                <a:ext uri="{FF2B5EF4-FFF2-40B4-BE49-F238E27FC236}">
                  <a16:creationId xmlns:a16="http://schemas.microsoft.com/office/drawing/2014/main" id="{91CC36F4-5DFA-4954-B354-97B180E98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1" name="Freeform 15">
              <a:extLst>
                <a:ext uri="{FF2B5EF4-FFF2-40B4-BE49-F238E27FC236}">
                  <a16:creationId xmlns:a16="http://schemas.microsoft.com/office/drawing/2014/main" id="{7087A08E-C024-457D-8F99-1F340CED6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2" name="Freeform 16">
              <a:extLst>
                <a:ext uri="{FF2B5EF4-FFF2-40B4-BE49-F238E27FC236}">
                  <a16:creationId xmlns:a16="http://schemas.microsoft.com/office/drawing/2014/main" id="{61CFBC61-7F57-45D7-860E-BF51B0EDA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3" name="Freeform 17">
              <a:extLst>
                <a:ext uri="{FF2B5EF4-FFF2-40B4-BE49-F238E27FC236}">
                  <a16:creationId xmlns:a16="http://schemas.microsoft.com/office/drawing/2014/main" id="{2591C3DB-4880-431E-BC3D-37F1378AC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4" name="Freeform 18">
              <a:extLst>
                <a:ext uri="{FF2B5EF4-FFF2-40B4-BE49-F238E27FC236}">
                  <a16:creationId xmlns:a16="http://schemas.microsoft.com/office/drawing/2014/main" id="{79557EFE-4199-4E24-8A13-1B9CC1715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5" name="Freeform 19">
              <a:extLst>
                <a:ext uri="{FF2B5EF4-FFF2-40B4-BE49-F238E27FC236}">
                  <a16:creationId xmlns:a16="http://schemas.microsoft.com/office/drawing/2014/main" id="{0B965615-6052-4907-A136-9CAD14604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6" name="Freeform 20">
              <a:extLst>
                <a:ext uri="{FF2B5EF4-FFF2-40B4-BE49-F238E27FC236}">
                  <a16:creationId xmlns:a16="http://schemas.microsoft.com/office/drawing/2014/main" id="{F788FFC4-205D-47C1-91E7-DD1A52E0A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7" name="Freeform 21">
              <a:extLst>
                <a:ext uri="{FF2B5EF4-FFF2-40B4-BE49-F238E27FC236}">
                  <a16:creationId xmlns:a16="http://schemas.microsoft.com/office/drawing/2014/main" id="{462FADD6-C927-46ED-A6E6-273B35C2F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8" name="Freeform 22">
              <a:extLst>
                <a:ext uri="{FF2B5EF4-FFF2-40B4-BE49-F238E27FC236}">
                  <a16:creationId xmlns:a16="http://schemas.microsoft.com/office/drawing/2014/main" id="{AF64005E-134D-4444-9425-FB1C18898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9" name="Freeform 23">
              <a:extLst>
                <a:ext uri="{FF2B5EF4-FFF2-40B4-BE49-F238E27FC236}">
                  <a16:creationId xmlns:a16="http://schemas.microsoft.com/office/drawing/2014/main" id="{E2565CA7-A8CB-463D-8D25-4F41235BC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50" name="Freeform 24">
              <a:extLst>
                <a:ext uri="{FF2B5EF4-FFF2-40B4-BE49-F238E27FC236}">
                  <a16:creationId xmlns:a16="http://schemas.microsoft.com/office/drawing/2014/main" id="{41ABBFC0-4EEA-4634-A73B-945729D6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51" name="Freeform 25">
              <a:extLst>
                <a:ext uri="{FF2B5EF4-FFF2-40B4-BE49-F238E27FC236}">
                  <a16:creationId xmlns:a16="http://schemas.microsoft.com/office/drawing/2014/main" id="{E422F11F-726A-4A93-9D1B-B1400B061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FBF129BC-EA9E-4D20-898B-399F7727D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CFF42BAE-3249-46C8-9108-A83C87206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lt-LT" noProof="0" dirty="0"/>
            </a:p>
          </p:txBody>
        </p:sp>
        <p:sp>
          <p:nvSpPr>
            <p:cNvPr id="155" name="Isosceles Triangle 22">
              <a:extLst>
                <a:ext uri="{FF2B5EF4-FFF2-40B4-BE49-F238E27FC236}">
                  <a16:creationId xmlns:a16="http://schemas.microsoft.com/office/drawing/2014/main" id="{4DDE2BA8-4174-4A99-BB09-0BA28F26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lt-LT" noProof="0" dirty="0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4A893933-F7DD-4DA6-85C7-4CFF58741E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lt-LT" noProof="0" dirty="0"/>
            </a:p>
          </p:txBody>
        </p:sp>
      </p:grpSp>
      <p:sp>
        <p:nvSpPr>
          <p:cNvPr id="158" name="Rectangle 15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noProof="0" dirty="0"/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61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2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3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4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5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6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7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8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9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0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1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2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3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4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5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6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7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8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9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80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81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</p:grpSp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noProof="0" dirty="0"/>
          </a:p>
        </p:txBody>
      </p:sp>
      <p:sp>
        <p:nvSpPr>
          <p:cNvPr id="123" name="Google Shape;123;p3"/>
          <p:cNvSpPr txBox="1">
            <a:spLocks noGrp="1"/>
          </p:cNvSpPr>
          <p:nvPr>
            <p:ph type="title"/>
          </p:nvPr>
        </p:nvSpPr>
        <p:spPr>
          <a:xfrm>
            <a:off x="2880485" y="841375"/>
            <a:ext cx="6230857" cy="1230570"/>
          </a:xfrm>
          <a:prstGeom prst="rect">
            <a:avLst/>
          </a:prstGeom>
        </p:spPr>
        <p:txBody>
          <a:bodyPr spcFirstLastPara="1" vert="horz" lIns="228600" tIns="228600" rIns="228600" bIns="228600" rtlCol="0" anchor="t" anchorCtr="0">
            <a:normAutofit/>
          </a:bodyPr>
          <a:lstStyle/>
          <a:p>
            <a:pPr marL="12700">
              <a:lnSpc>
                <a:spcPct val="85000"/>
              </a:lnSpc>
              <a:spcBef>
                <a:spcPct val="0"/>
              </a:spcBef>
            </a:pPr>
            <a:r>
              <a:rPr lang="lt-LT" sz="3600" b="1" noProof="0" dirty="0">
                <a:solidFill>
                  <a:schemeClr val="accent1"/>
                </a:solidFill>
              </a:rPr>
              <a:t>Koreliacijos koeficientas</a:t>
            </a:r>
          </a:p>
        </p:txBody>
      </p:sp>
      <p:sp>
        <p:nvSpPr>
          <p:cNvPr id="185" name="Isosceles Triangle 18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lt-LT" noProof="0" dirty="0"/>
          </a:p>
        </p:txBody>
      </p:sp>
      <p:sp>
        <p:nvSpPr>
          <p:cNvPr id="125" name="Google Shape;125;p3"/>
          <p:cNvSpPr txBox="1">
            <a:spLocks noGrp="1"/>
          </p:cNvSpPr>
          <p:nvPr>
            <p:ph type="body" idx="1"/>
          </p:nvPr>
        </p:nvSpPr>
        <p:spPr>
          <a:xfrm>
            <a:off x="2880487" y="2249046"/>
            <a:ext cx="7025513" cy="3914990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 lnSpcReduction="10000"/>
          </a:bodyPr>
          <a:lstStyle/>
          <a:p>
            <a:pPr marL="57150" indent="0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SzPct val="110000"/>
            </a:pPr>
            <a:r>
              <a:rPr lang="lt-LT" sz="1600" b="1" noProof="0" dirty="0"/>
              <a:t>Koreliacija</a:t>
            </a:r>
            <a:r>
              <a:rPr lang="lt-LT" sz="1600" noProof="0" dirty="0"/>
              <a:t> – kintamųjų tiesinės priklausomybės matas, naudojamas išmatuoti dviejų intervalinių kintamųjų tiesinę priklausomybę. Koreliacijos koeficientas įgyja reikšmes nuo –1 iki 1. Koreliaciją galima vertinti ir ne tik tarp y ir x kintamųjų. Bet </a:t>
            </a:r>
            <a:r>
              <a:rPr lang="lt-LT" sz="1600" dirty="0"/>
              <a:t>ir tarp priklausomų x kintamųjų tarpusavyje.</a:t>
            </a:r>
            <a:endParaRPr lang="lt-LT" sz="1600" noProof="0" dirty="0"/>
          </a:p>
          <a:p>
            <a:pPr marL="285750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lt-LT" sz="1600" noProof="0" dirty="0"/>
          </a:p>
          <a:p>
            <a:pPr marL="1943100" lvl="5" indent="-228600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lt-LT" sz="1600" noProof="0" dirty="0"/>
              <a:t>|</a:t>
            </a:r>
            <a:r>
              <a:rPr lang="lt-LT" sz="1600" noProof="0" dirty="0" err="1"/>
              <a:t>cor</a:t>
            </a:r>
            <a:r>
              <a:rPr lang="lt-LT" sz="1600" noProof="0" dirty="0"/>
              <a:t>| &lt; 0.3                           labai silpna koreliacija</a:t>
            </a:r>
          </a:p>
          <a:p>
            <a:pPr marL="1943100" lvl="5" indent="-228600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lt-LT" sz="1600" noProof="0" dirty="0"/>
          </a:p>
          <a:p>
            <a:pPr marL="1943100" lvl="5" indent="-228600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lt-LT" sz="1600" noProof="0" dirty="0"/>
              <a:t>0.3 ≤ |</a:t>
            </a:r>
            <a:r>
              <a:rPr lang="lt-LT" sz="1600" noProof="0" dirty="0" err="1"/>
              <a:t>cor</a:t>
            </a:r>
            <a:r>
              <a:rPr lang="lt-LT" sz="1600" noProof="0" dirty="0"/>
              <a:t>| &lt; 0.5                 silpna koreliacija</a:t>
            </a:r>
          </a:p>
          <a:p>
            <a:pPr marL="1943100" lvl="5" indent="-228600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lt-LT" sz="1600" noProof="0" dirty="0"/>
          </a:p>
          <a:p>
            <a:pPr marL="1943100" lvl="5" indent="-228600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lt-LT" sz="1600" noProof="0" dirty="0"/>
              <a:t>0.5 ≤ |</a:t>
            </a:r>
            <a:r>
              <a:rPr lang="lt-LT" sz="1600" noProof="0" dirty="0" err="1"/>
              <a:t>cor</a:t>
            </a:r>
            <a:r>
              <a:rPr lang="lt-LT" sz="1600" noProof="0" dirty="0"/>
              <a:t>| &lt; 0.7                 vidutinė koreliacija</a:t>
            </a:r>
          </a:p>
          <a:p>
            <a:pPr marL="1943100" lvl="5" indent="-228600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lt-LT" sz="1600" noProof="0" dirty="0"/>
          </a:p>
          <a:p>
            <a:pPr marL="1943100" lvl="5" indent="-228600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lt-LT" sz="1600" noProof="0" dirty="0"/>
              <a:t>0.7 ≤ |</a:t>
            </a:r>
            <a:r>
              <a:rPr lang="lt-LT" sz="1600" noProof="0" dirty="0" err="1"/>
              <a:t>cor</a:t>
            </a:r>
            <a:r>
              <a:rPr lang="lt-LT" sz="1600" noProof="0" dirty="0"/>
              <a:t>| &lt; 0.9                 stipri koreliacija</a:t>
            </a:r>
          </a:p>
          <a:p>
            <a:pPr marL="1943100" lvl="5" indent="-228600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lt-LT" sz="1600" noProof="0" dirty="0"/>
          </a:p>
          <a:p>
            <a:pPr marL="1943100" lvl="5" indent="-228600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lt-LT" sz="1600" noProof="0" dirty="0"/>
              <a:t>0.9 ≤ |</a:t>
            </a:r>
            <a:r>
              <a:rPr lang="lt-LT" sz="1600" noProof="0" dirty="0" err="1"/>
              <a:t>cor</a:t>
            </a:r>
            <a:r>
              <a:rPr lang="lt-LT" sz="1600" noProof="0" dirty="0"/>
              <a:t>| ≤ 1                    labai stipri koreliacija</a:t>
            </a:r>
          </a:p>
          <a:p>
            <a:pPr marL="1384300" lvl="3">
              <a:lnSpc>
                <a:spcPct val="110000"/>
              </a:lnSpc>
              <a:spcBef>
                <a:spcPts val="13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lt-LT" sz="1600" noProof="0" dirty="0"/>
          </a:p>
        </p:txBody>
      </p:sp>
    </p:spTree>
    <p:extLst>
      <p:ext uri="{BB962C8B-B14F-4D97-AF65-F5344CB8AC3E}">
        <p14:creationId xmlns:p14="http://schemas.microsoft.com/office/powerpoint/2010/main" val="319259157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2">
          <a:extLst>
            <a:ext uri="{FF2B5EF4-FFF2-40B4-BE49-F238E27FC236}">
              <a16:creationId xmlns:a16="http://schemas.microsoft.com/office/drawing/2014/main" id="{9B852E11-612C-AD98-97B1-04EEE03B8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D2DE12A-6F55-7BAF-3E73-32459D9D6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1" name="Freeform 5">
              <a:extLst>
                <a:ext uri="{FF2B5EF4-FFF2-40B4-BE49-F238E27FC236}">
                  <a16:creationId xmlns:a16="http://schemas.microsoft.com/office/drawing/2014/main" id="{CB36F25A-1513-EB87-67BC-D2DC4B3C1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97ABBF42-0172-61A0-C3DB-1AB3BB6B4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3" name="Freeform 7">
              <a:extLst>
                <a:ext uri="{FF2B5EF4-FFF2-40B4-BE49-F238E27FC236}">
                  <a16:creationId xmlns:a16="http://schemas.microsoft.com/office/drawing/2014/main" id="{F230E3FB-E107-34C6-F055-BA9BA9197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A1EE12CE-5B03-F72A-22A7-7643D3A7F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5" name="Freeform 9">
              <a:extLst>
                <a:ext uri="{FF2B5EF4-FFF2-40B4-BE49-F238E27FC236}">
                  <a16:creationId xmlns:a16="http://schemas.microsoft.com/office/drawing/2014/main" id="{962A1B6E-65A4-4543-35EA-1800D9934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6" name="Freeform 10">
              <a:extLst>
                <a:ext uri="{FF2B5EF4-FFF2-40B4-BE49-F238E27FC236}">
                  <a16:creationId xmlns:a16="http://schemas.microsoft.com/office/drawing/2014/main" id="{3DD6B236-15C9-EDA8-8980-FFC374872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7" name="Freeform 11">
              <a:extLst>
                <a:ext uri="{FF2B5EF4-FFF2-40B4-BE49-F238E27FC236}">
                  <a16:creationId xmlns:a16="http://schemas.microsoft.com/office/drawing/2014/main" id="{3F939D31-F4F4-15B8-B87E-500021DA9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8" name="Freeform 12">
              <a:extLst>
                <a:ext uri="{FF2B5EF4-FFF2-40B4-BE49-F238E27FC236}">
                  <a16:creationId xmlns:a16="http://schemas.microsoft.com/office/drawing/2014/main" id="{F7D2BA0F-326A-2F8C-11DF-0D28FEE80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9" name="Freeform 13">
              <a:extLst>
                <a:ext uri="{FF2B5EF4-FFF2-40B4-BE49-F238E27FC236}">
                  <a16:creationId xmlns:a16="http://schemas.microsoft.com/office/drawing/2014/main" id="{4C7FF83A-354C-A2F2-8C8A-2CEE98746E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0" name="Freeform 14">
              <a:extLst>
                <a:ext uri="{FF2B5EF4-FFF2-40B4-BE49-F238E27FC236}">
                  <a16:creationId xmlns:a16="http://schemas.microsoft.com/office/drawing/2014/main" id="{767F2F07-C587-5B02-9891-299B3763DC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1" name="Freeform 15">
              <a:extLst>
                <a:ext uri="{FF2B5EF4-FFF2-40B4-BE49-F238E27FC236}">
                  <a16:creationId xmlns:a16="http://schemas.microsoft.com/office/drawing/2014/main" id="{4038A851-42D4-A70B-46A0-DDB77C1D4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2" name="Freeform 16">
              <a:extLst>
                <a:ext uri="{FF2B5EF4-FFF2-40B4-BE49-F238E27FC236}">
                  <a16:creationId xmlns:a16="http://schemas.microsoft.com/office/drawing/2014/main" id="{7F98D21D-7BE6-973A-DEFB-0B4BD5EAF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3" name="Freeform 17">
              <a:extLst>
                <a:ext uri="{FF2B5EF4-FFF2-40B4-BE49-F238E27FC236}">
                  <a16:creationId xmlns:a16="http://schemas.microsoft.com/office/drawing/2014/main" id="{B9876681-0C37-0244-DED4-6AE8F13C5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4" name="Freeform 18">
              <a:extLst>
                <a:ext uri="{FF2B5EF4-FFF2-40B4-BE49-F238E27FC236}">
                  <a16:creationId xmlns:a16="http://schemas.microsoft.com/office/drawing/2014/main" id="{25D00F71-0872-0BC2-7D77-5A19EA4C5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5" name="Freeform 19">
              <a:extLst>
                <a:ext uri="{FF2B5EF4-FFF2-40B4-BE49-F238E27FC236}">
                  <a16:creationId xmlns:a16="http://schemas.microsoft.com/office/drawing/2014/main" id="{2B527B8A-A20F-79AE-72D9-A64F5054D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6" name="Freeform 20">
              <a:extLst>
                <a:ext uri="{FF2B5EF4-FFF2-40B4-BE49-F238E27FC236}">
                  <a16:creationId xmlns:a16="http://schemas.microsoft.com/office/drawing/2014/main" id="{D650CB11-C31F-ECDF-3C44-174EB657B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7" name="Freeform 21">
              <a:extLst>
                <a:ext uri="{FF2B5EF4-FFF2-40B4-BE49-F238E27FC236}">
                  <a16:creationId xmlns:a16="http://schemas.microsoft.com/office/drawing/2014/main" id="{5CDE67EE-7959-97A3-5A78-E99AEDCCA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8" name="Freeform 22">
              <a:extLst>
                <a:ext uri="{FF2B5EF4-FFF2-40B4-BE49-F238E27FC236}">
                  <a16:creationId xmlns:a16="http://schemas.microsoft.com/office/drawing/2014/main" id="{F37B7FBC-69F2-54C8-80CB-FE7C42D5A4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9" name="Freeform 23">
              <a:extLst>
                <a:ext uri="{FF2B5EF4-FFF2-40B4-BE49-F238E27FC236}">
                  <a16:creationId xmlns:a16="http://schemas.microsoft.com/office/drawing/2014/main" id="{D0213ED0-7ABD-B92A-613B-3825258D5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50" name="Freeform 24">
              <a:extLst>
                <a:ext uri="{FF2B5EF4-FFF2-40B4-BE49-F238E27FC236}">
                  <a16:creationId xmlns:a16="http://schemas.microsoft.com/office/drawing/2014/main" id="{07E1BBAA-DBC9-C43E-506B-31B07A99E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51" name="Freeform 25">
              <a:extLst>
                <a:ext uri="{FF2B5EF4-FFF2-40B4-BE49-F238E27FC236}">
                  <a16:creationId xmlns:a16="http://schemas.microsoft.com/office/drawing/2014/main" id="{8FA80A46-E810-A4DC-BECC-DFDBB6C9D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9317110D-A830-24CA-F11D-7806F2144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49196E04-7453-9D03-1188-42C7923BB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lt-LT" noProof="0" dirty="0"/>
            </a:p>
          </p:txBody>
        </p:sp>
        <p:sp>
          <p:nvSpPr>
            <p:cNvPr id="155" name="Isosceles Triangle 22">
              <a:extLst>
                <a:ext uri="{FF2B5EF4-FFF2-40B4-BE49-F238E27FC236}">
                  <a16:creationId xmlns:a16="http://schemas.microsoft.com/office/drawing/2014/main" id="{F8A2EFCF-55F1-4E4C-9552-3B10A09BE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lt-LT" noProof="0" dirty="0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2273EA54-F411-F91B-37F0-89DFE57C8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lt-LT" noProof="0" dirty="0"/>
            </a:p>
          </p:txBody>
        </p:sp>
      </p:grpSp>
      <p:sp>
        <p:nvSpPr>
          <p:cNvPr id="158" name="Rectangle 157">
            <a:extLst>
              <a:ext uri="{FF2B5EF4-FFF2-40B4-BE49-F238E27FC236}">
                <a16:creationId xmlns:a16="http://schemas.microsoft.com/office/drawing/2014/main" id="{76613024-5C4D-8829-F75F-FDBCF1D7B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noProof="0" dirty="0"/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981DE725-8D99-D4E7-310B-F32D50B3D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61" name="Freeform 5">
              <a:extLst>
                <a:ext uri="{FF2B5EF4-FFF2-40B4-BE49-F238E27FC236}">
                  <a16:creationId xmlns:a16="http://schemas.microsoft.com/office/drawing/2014/main" id="{AD48AD06-6D63-4744-048C-9DAE4D103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2" name="Freeform 6">
              <a:extLst>
                <a:ext uri="{FF2B5EF4-FFF2-40B4-BE49-F238E27FC236}">
                  <a16:creationId xmlns:a16="http://schemas.microsoft.com/office/drawing/2014/main" id="{46433F2A-A065-0CE5-4461-E74A2EAD7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3" name="Freeform 7">
              <a:extLst>
                <a:ext uri="{FF2B5EF4-FFF2-40B4-BE49-F238E27FC236}">
                  <a16:creationId xmlns:a16="http://schemas.microsoft.com/office/drawing/2014/main" id="{EE984370-673B-15A5-DD86-1472635CA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4" name="Freeform 8">
              <a:extLst>
                <a:ext uri="{FF2B5EF4-FFF2-40B4-BE49-F238E27FC236}">
                  <a16:creationId xmlns:a16="http://schemas.microsoft.com/office/drawing/2014/main" id="{E1BDC60B-DB13-73D4-C15F-7AB88AFEA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5" name="Freeform 9">
              <a:extLst>
                <a:ext uri="{FF2B5EF4-FFF2-40B4-BE49-F238E27FC236}">
                  <a16:creationId xmlns:a16="http://schemas.microsoft.com/office/drawing/2014/main" id="{0DD83A2D-6F8E-AFE3-9EFC-9650A6E06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6" name="Freeform 10">
              <a:extLst>
                <a:ext uri="{FF2B5EF4-FFF2-40B4-BE49-F238E27FC236}">
                  <a16:creationId xmlns:a16="http://schemas.microsoft.com/office/drawing/2014/main" id="{5B44454B-1A26-E8C3-695F-35CB0F4F2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7" name="Freeform 11">
              <a:extLst>
                <a:ext uri="{FF2B5EF4-FFF2-40B4-BE49-F238E27FC236}">
                  <a16:creationId xmlns:a16="http://schemas.microsoft.com/office/drawing/2014/main" id="{6C805D7E-0C5F-7D1A-AEBB-7C6020A1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8" name="Freeform 12">
              <a:extLst>
                <a:ext uri="{FF2B5EF4-FFF2-40B4-BE49-F238E27FC236}">
                  <a16:creationId xmlns:a16="http://schemas.microsoft.com/office/drawing/2014/main" id="{207DA6BA-AC01-42F1-7A5B-FE50E5F2A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9" name="Freeform 13">
              <a:extLst>
                <a:ext uri="{FF2B5EF4-FFF2-40B4-BE49-F238E27FC236}">
                  <a16:creationId xmlns:a16="http://schemas.microsoft.com/office/drawing/2014/main" id="{183612B7-3959-E903-7C45-4AD3E5371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0" name="Freeform 14">
              <a:extLst>
                <a:ext uri="{FF2B5EF4-FFF2-40B4-BE49-F238E27FC236}">
                  <a16:creationId xmlns:a16="http://schemas.microsoft.com/office/drawing/2014/main" id="{05AB7FB1-11FA-BF3F-2558-194FF9062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1" name="Freeform 15">
              <a:extLst>
                <a:ext uri="{FF2B5EF4-FFF2-40B4-BE49-F238E27FC236}">
                  <a16:creationId xmlns:a16="http://schemas.microsoft.com/office/drawing/2014/main" id="{8D71A8CE-79D6-A7C9-74FF-B091B7BD2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2" name="Freeform 16">
              <a:extLst>
                <a:ext uri="{FF2B5EF4-FFF2-40B4-BE49-F238E27FC236}">
                  <a16:creationId xmlns:a16="http://schemas.microsoft.com/office/drawing/2014/main" id="{F7CB2639-44B8-12EA-2EB1-46D958D37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3" name="Freeform 17">
              <a:extLst>
                <a:ext uri="{FF2B5EF4-FFF2-40B4-BE49-F238E27FC236}">
                  <a16:creationId xmlns:a16="http://schemas.microsoft.com/office/drawing/2014/main" id="{BC18530D-3CE1-C69A-A9E7-751BC0D9A1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4" name="Freeform 18">
              <a:extLst>
                <a:ext uri="{FF2B5EF4-FFF2-40B4-BE49-F238E27FC236}">
                  <a16:creationId xmlns:a16="http://schemas.microsoft.com/office/drawing/2014/main" id="{B79D6CDD-0F62-6166-68CE-9EDE5E6CE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5" name="Freeform 19">
              <a:extLst>
                <a:ext uri="{FF2B5EF4-FFF2-40B4-BE49-F238E27FC236}">
                  <a16:creationId xmlns:a16="http://schemas.microsoft.com/office/drawing/2014/main" id="{FE442AC2-CA4A-9D1A-EF7C-1B4C1BD9A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6" name="Freeform 20">
              <a:extLst>
                <a:ext uri="{FF2B5EF4-FFF2-40B4-BE49-F238E27FC236}">
                  <a16:creationId xmlns:a16="http://schemas.microsoft.com/office/drawing/2014/main" id="{36C438CA-8F44-7899-6A9D-C402E3286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7" name="Freeform 21">
              <a:extLst>
                <a:ext uri="{FF2B5EF4-FFF2-40B4-BE49-F238E27FC236}">
                  <a16:creationId xmlns:a16="http://schemas.microsoft.com/office/drawing/2014/main" id="{E198446C-240B-57CE-FBE1-9C2AEEC8D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8" name="Freeform 22">
              <a:extLst>
                <a:ext uri="{FF2B5EF4-FFF2-40B4-BE49-F238E27FC236}">
                  <a16:creationId xmlns:a16="http://schemas.microsoft.com/office/drawing/2014/main" id="{CFC4B7C4-FE30-4668-20AA-4A0322343E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9" name="Freeform 23">
              <a:extLst>
                <a:ext uri="{FF2B5EF4-FFF2-40B4-BE49-F238E27FC236}">
                  <a16:creationId xmlns:a16="http://schemas.microsoft.com/office/drawing/2014/main" id="{B791CF26-CCC1-AC53-32B2-2391F1D8CC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80" name="Freeform 24">
              <a:extLst>
                <a:ext uri="{FF2B5EF4-FFF2-40B4-BE49-F238E27FC236}">
                  <a16:creationId xmlns:a16="http://schemas.microsoft.com/office/drawing/2014/main" id="{CD73EDC3-E14B-4A48-6516-DBB9A17E4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81" name="Freeform 25">
              <a:extLst>
                <a:ext uri="{FF2B5EF4-FFF2-40B4-BE49-F238E27FC236}">
                  <a16:creationId xmlns:a16="http://schemas.microsoft.com/office/drawing/2014/main" id="{1FCB341E-59BA-612E-3E6D-49A674AC8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</p:grpSp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FBE22FD4-941D-C81E-8A90-DC2462C91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noProof="0" dirty="0"/>
          </a:p>
        </p:txBody>
      </p:sp>
      <p:sp>
        <p:nvSpPr>
          <p:cNvPr id="123" name="Google Shape;123;p3">
            <a:extLst>
              <a:ext uri="{FF2B5EF4-FFF2-40B4-BE49-F238E27FC236}">
                <a16:creationId xmlns:a16="http://schemas.microsoft.com/office/drawing/2014/main" id="{9AD74F09-B43B-25B9-B8D3-A021931351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80485" y="841375"/>
            <a:ext cx="6230857" cy="1230570"/>
          </a:xfrm>
          <a:prstGeom prst="rect">
            <a:avLst/>
          </a:prstGeom>
        </p:spPr>
        <p:txBody>
          <a:bodyPr spcFirstLastPara="1" vert="horz" lIns="228600" tIns="228600" rIns="228600" bIns="228600" rtlCol="0" anchor="t" anchorCtr="0">
            <a:normAutofit/>
          </a:bodyPr>
          <a:lstStyle/>
          <a:p>
            <a:pPr marL="12700">
              <a:lnSpc>
                <a:spcPct val="85000"/>
              </a:lnSpc>
              <a:spcBef>
                <a:spcPct val="0"/>
              </a:spcBef>
            </a:pPr>
            <a:r>
              <a:rPr lang="lt-LT" sz="3600" b="1" noProof="0" dirty="0">
                <a:solidFill>
                  <a:schemeClr val="accent1"/>
                </a:solidFill>
              </a:rPr>
              <a:t>Koreliacijos koeficientas</a:t>
            </a:r>
          </a:p>
        </p:txBody>
      </p:sp>
      <p:sp>
        <p:nvSpPr>
          <p:cNvPr id="185" name="Isosceles Triangle 184">
            <a:extLst>
              <a:ext uri="{FF2B5EF4-FFF2-40B4-BE49-F238E27FC236}">
                <a16:creationId xmlns:a16="http://schemas.microsoft.com/office/drawing/2014/main" id="{3EDF42AB-F308-09FA-740C-70EF1470A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lt-LT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B7D61-6F41-54D3-886D-D61CEF400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063" y="815880"/>
            <a:ext cx="7772400" cy="502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209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2">
          <a:extLst>
            <a:ext uri="{FF2B5EF4-FFF2-40B4-BE49-F238E27FC236}">
              <a16:creationId xmlns:a16="http://schemas.microsoft.com/office/drawing/2014/main" id="{A8809FD2-DDA0-7EC9-93DC-CCA8C2C8C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oup 129">
            <a:extLst>
              <a:ext uri="{FF2B5EF4-FFF2-40B4-BE49-F238E27FC236}">
                <a16:creationId xmlns:a16="http://schemas.microsoft.com/office/drawing/2014/main" id="{54C45979-3917-D05F-B835-96B89B8DA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1" name="Freeform 5">
              <a:extLst>
                <a:ext uri="{FF2B5EF4-FFF2-40B4-BE49-F238E27FC236}">
                  <a16:creationId xmlns:a16="http://schemas.microsoft.com/office/drawing/2014/main" id="{6547CF17-09B9-D7E5-158E-6D688BBC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30747CB5-0D8E-5B28-3931-221977500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3" name="Freeform 7">
              <a:extLst>
                <a:ext uri="{FF2B5EF4-FFF2-40B4-BE49-F238E27FC236}">
                  <a16:creationId xmlns:a16="http://schemas.microsoft.com/office/drawing/2014/main" id="{17FF7661-26E7-57F7-F482-B762677766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CCD972A9-931C-4DC3-8893-D3B3C853E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5" name="Freeform 9">
              <a:extLst>
                <a:ext uri="{FF2B5EF4-FFF2-40B4-BE49-F238E27FC236}">
                  <a16:creationId xmlns:a16="http://schemas.microsoft.com/office/drawing/2014/main" id="{CC38F7E2-235C-B0D3-89D5-633F4871A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6" name="Freeform 10">
              <a:extLst>
                <a:ext uri="{FF2B5EF4-FFF2-40B4-BE49-F238E27FC236}">
                  <a16:creationId xmlns:a16="http://schemas.microsoft.com/office/drawing/2014/main" id="{8EEA445C-5AE7-D03B-3210-F44DE85D1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7" name="Freeform 11">
              <a:extLst>
                <a:ext uri="{FF2B5EF4-FFF2-40B4-BE49-F238E27FC236}">
                  <a16:creationId xmlns:a16="http://schemas.microsoft.com/office/drawing/2014/main" id="{BBA1EFC7-32DD-2B85-EBF8-920DE3271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8" name="Freeform 12">
              <a:extLst>
                <a:ext uri="{FF2B5EF4-FFF2-40B4-BE49-F238E27FC236}">
                  <a16:creationId xmlns:a16="http://schemas.microsoft.com/office/drawing/2014/main" id="{9169F547-F37F-EF24-5662-8D0967EAA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9" name="Freeform 13">
              <a:extLst>
                <a:ext uri="{FF2B5EF4-FFF2-40B4-BE49-F238E27FC236}">
                  <a16:creationId xmlns:a16="http://schemas.microsoft.com/office/drawing/2014/main" id="{F3A0DB16-2A83-8884-CD8C-99E300557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0" name="Freeform 14">
              <a:extLst>
                <a:ext uri="{FF2B5EF4-FFF2-40B4-BE49-F238E27FC236}">
                  <a16:creationId xmlns:a16="http://schemas.microsoft.com/office/drawing/2014/main" id="{F78132C0-09C4-D315-F6E3-DF2B84D29C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1" name="Freeform 15">
              <a:extLst>
                <a:ext uri="{FF2B5EF4-FFF2-40B4-BE49-F238E27FC236}">
                  <a16:creationId xmlns:a16="http://schemas.microsoft.com/office/drawing/2014/main" id="{FA475529-5AE9-599F-2C35-03680B174E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2" name="Freeform 16">
              <a:extLst>
                <a:ext uri="{FF2B5EF4-FFF2-40B4-BE49-F238E27FC236}">
                  <a16:creationId xmlns:a16="http://schemas.microsoft.com/office/drawing/2014/main" id="{278C8F80-67C1-5E97-D017-F1737962B2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3" name="Freeform 17">
              <a:extLst>
                <a:ext uri="{FF2B5EF4-FFF2-40B4-BE49-F238E27FC236}">
                  <a16:creationId xmlns:a16="http://schemas.microsoft.com/office/drawing/2014/main" id="{EABD2147-E2B8-ED71-280C-8E06796B17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4" name="Freeform 18">
              <a:extLst>
                <a:ext uri="{FF2B5EF4-FFF2-40B4-BE49-F238E27FC236}">
                  <a16:creationId xmlns:a16="http://schemas.microsoft.com/office/drawing/2014/main" id="{3276A55C-71E0-4764-0AC7-FD57220B72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5" name="Freeform 19">
              <a:extLst>
                <a:ext uri="{FF2B5EF4-FFF2-40B4-BE49-F238E27FC236}">
                  <a16:creationId xmlns:a16="http://schemas.microsoft.com/office/drawing/2014/main" id="{C075BBD0-335D-220E-29E2-22E83C3FB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6" name="Freeform 20">
              <a:extLst>
                <a:ext uri="{FF2B5EF4-FFF2-40B4-BE49-F238E27FC236}">
                  <a16:creationId xmlns:a16="http://schemas.microsoft.com/office/drawing/2014/main" id="{5D455731-9550-5D07-EA93-52117449B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7" name="Freeform 21">
              <a:extLst>
                <a:ext uri="{FF2B5EF4-FFF2-40B4-BE49-F238E27FC236}">
                  <a16:creationId xmlns:a16="http://schemas.microsoft.com/office/drawing/2014/main" id="{B84E6D1F-5823-FA27-C32B-7E4A3E5BE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8" name="Freeform 22">
              <a:extLst>
                <a:ext uri="{FF2B5EF4-FFF2-40B4-BE49-F238E27FC236}">
                  <a16:creationId xmlns:a16="http://schemas.microsoft.com/office/drawing/2014/main" id="{AAC31CBB-8652-99C9-D08E-9A29A8735E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9" name="Freeform 23">
              <a:extLst>
                <a:ext uri="{FF2B5EF4-FFF2-40B4-BE49-F238E27FC236}">
                  <a16:creationId xmlns:a16="http://schemas.microsoft.com/office/drawing/2014/main" id="{27E259FA-D006-47E2-3C21-4FBCD6995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50" name="Freeform 24">
              <a:extLst>
                <a:ext uri="{FF2B5EF4-FFF2-40B4-BE49-F238E27FC236}">
                  <a16:creationId xmlns:a16="http://schemas.microsoft.com/office/drawing/2014/main" id="{E9F53712-70E0-DEFA-80DD-DBE62D89EF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51" name="Freeform 25">
              <a:extLst>
                <a:ext uri="{FF2B5EF4-FFF2-40B4-BE49-F238E27FC236}">
                  <a16:creationId xmlns:a16="http://schemas.microsoft.com/office/drawing/2014/main" id="{85F2D679-D32E-873F-F911-24EBC25D4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CBF19BB8-3A12-5C92-0570-926B336F6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6B01EC81-CD64-BCA1-B17E-FEBB4E814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lt-LT" noProof="0" dirty="0"/>
            </a:p>
          </p:txBody>
        </p:sp>
        <p:sp>
          <p:nvSpPr>
            <p:cNvPr id="155" name="Isosceles Triangle 22">
              <a:extLst>
                <a:ext uri="{FF2B5EF4-FFF2-40B4-BE49-F238E27FC236}">
                  <a16:creationId xmlns:a16="http://schemas.microsoft.com/office/drawing/2014/main" id="{FA22A4DE-A623-E01C-00D0-82D6B3DC0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lt-LT" noProof="0" dirty="0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8D7AA54B-D26A-F68B-662D-3F264EAA7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lt-LT" noProof="0" dirty="0"/>
            </a:p>
          </p:txBody>
        </p:sp>
      </p:grpSp>
      <p:sp>
        <p:nvSpPr>
          <p:cNvPr id="158" name="Rectangle 157">
            <a:extLst>
              <a:ext uri="{FF2B5EF4-FFF2-40B4-BE49-F238E27FC236}">
                <a16:creationId xmlns:a16="http://schemas.microsoft.com/office/drawing/2014/main" id="{AC9B1CE5-8E86-0C1E-C930-C53787E47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noProof="0" dirty="0"/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916A6E23-E792-E61A-7239-11ADEA842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61" name="Freeform 5">
              <a:extLst>
                <a:ext uri="{FF2B5EF4-FFF2-40B4-BE49-F238E27FC236}">
                  <a16:creationId xmlns:a16="http://schemas.microsoft.com/office/drawing/2014/main" id="{2732C057-8745-BA8A-435B-8AF32ECDA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2" name="Freeform 6">
              <a:extLst>
                <a:ext uri="{FF2B5EF4-FFF2-40B4-BE49-F238E27FC236}">
                  <a16:creationId xmlns:a16="http://schemas.microsoft.com/office/drawing/2014/main" id="{D305A59E-3E36-127D-B459-FC1058D0B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3" name="Freeform 7">
              <a:extLst>
                <a:ext uri="{FF2B5EF4-FFF2-40B4-BE49-F238E27FC236}">
                  <a16:creationId xmlns:a16="http://schemas.microsoft.com/office/drawing/2014/main" id="{98656B2E-0591-67A6-2572-1D8F7744C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4" name="Freeform 8">
              <a:extLst>
                <a:ext uri="{FF2B5EF4-FFF2-40B4-BE49-F238E27FC236}">
                  <a16:creationId xmlns:a16="http://schemas.microsoft.com/office/drawing/2014/main" id="{489F70A5-118A-B585-2155-BA0427C1E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5" name="Freeform 9">
              <a:extLst>
                <a:ext uri="{FF2B5EF4-FFF2-40B4-BE49-F238E27FC236}">
                  <a16:creationId xmlns:a16="http://schemas.microsoft.com/office/drawing/2014/main" id="{E4713103-6136-5C57-136D-9BAD4695D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6" name="Freeform 10">
              <a:extLst>
                <a:ext uri="{FF2B5EF4-FFF2-40B4-BE49-F238E27FC236}">
                  <a16:creationId xmlns:a16="http://schemas.microsoft.com/office/drawing/2014/main" id="{41516AEF-8095-E8A3-CC44-6857A2197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7" name="Freeform 11">
              <a:extLst>
                <a:ext uri="{FF2B5EF4-FFF2-40B4-BE49-F238E27FC236}">
                  <a16:creationId xmlns:a16="http://schemas.microsoft.com/office/drawing/2014/main" id="{391C5BDA-189A-5AD7-E3AD-D30B5AD21C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8" name="Freeform 12">
              <a:extLst>
                <a:ext uri="{FF2B5EF4-FFF2-40B4-BE49-F238E27FC236}">
                  <a16:creationId xmlns:a16="http://schemas.microsoft.com/office/drawing/2014/main" id="{4A518497-DACA-5444-E4C1-5E492ECBD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9" name="Freeform 13">
              <a:extLst>
                <a:ext uri="{FF2B5EF4-FFF2-40B4-BE49-F238E27FC236}">
                  <a16:creationId xmlns:a16="http://schemas.microsoft.com/office/drawing/2014/main" id="{9913CF70-189A-727E-4629-B702FB8CDA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0" name="Freeform 14">
              <a:extLst>
                <a:ext uri="{FF2B5EF4-FFF2-40B4-BE49-F238E27FC236}">
                  <a16:creationId xmlns:a16="http://schemas.microsoft.com/office/drawing/2014/main" id="{367CE5E8-EC54-4708-C089-86F25F52AC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1" name="Freeform 15">
              <a:extLst>
                <a:ext uri="{FF2B5EF4-FFF2-40B4-BE49-F238E27FC236}">
                  <a16:creationId xmlns:a16="http://schemas.microsoft.com/office/drawing/2014/main" id="{6442C285-A823-5148-8365-4F4AB05FE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2" name="Freeform 16">
              <a:extLst>
                <a:ext uri="{FF2B5EF4-FFF2-40B4-BE49-F238E27FC236}">
                  <a16:creationId xmlns:a16="http://schemas.microsoft.com/office/drawing/2014/main" id="{9CA29336-FC7F-3695-13F8-DBACE5F8CE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3" name="Freeform 17">
              <a:extLst>
                <a:ext uri="{FF2B5EF4-FFF2-40B4-BE49-F238E27FC236}">
                  <a16:creationId xmlns:a16="http://schemas.microsoft.com/office/drawing/2014/main" id="{2D67F598-9A6F-76FF-AFFC-59A73C236F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4" name="Freeform 18">
              <a:extLst>
                <a:ext uri="{FF2B5EF4-FFF2-40B4-BE49-F238E27FC236}">
                  <a16:creationId xmlns:a16="http://schemas.microsoft.com/office/drawing/2014/main" id="{85A237F0-DC33-B706-2A34-CA98A7804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5" name="Freeform 19">
              <a:extLst>
                <a:ext uri="{FF2B5EF4-FFF2-40B4-BE49-F238E27FC236}">
                  <a16:creationId xmlns:a16="http://schemas.microsoft.com/office/drawing/2014/main" id="{4CC0E132-D9BE-1C6E-91C6-DCBFEB047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6" name="Freeform 20">
              <a:extLst>
                <a:ext uri="{FF2B5EF4-FFF2-40B4-BE49-F238E27FC236}">
                  <a16:creationId xmlns:a16="http://schemas.microsoft.com/office/drawing/2014/main" id="{119EF7F1-E14A-CE57-723F-743049BAA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7" name="Freeform 21">
              <a:extLst>
                <a:ext uri="{FF2B5EF4-FFF2-40B4-BE49-F238E27FC236}">
                  <a16:creationId xmlns:a16="http://schemas.microsoft.com/office/drawing/2014/main" id="{D3DA523C-088D-DE8C-62A9-887D6F20A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8" name="Freeform 22">
              <a:extLst>
                <a:ext uri="{FF2B5EF4-FFF2-40B4-BE49-F238E27FC236}">
                  <a16:creationId xmlns:a16="http://schemas.microsoft.com/office/drawing/2014/main" id="{1283D02B-7966-A9BB-4152-0A53C6024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9" name="Freeform 23">
              <a:extLst>
                <a:ext uri="{FF2B5EF4-FFF2-40B4-BE49-F238E27FC236}">
                  <a16:creationId xmlns:a16="http://schemas.microsoft.com/office/drawing/2014/main" id="{48EBBD49-854D-8725-1A36-7B7D296B6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80" name="Freeform 24">
              <a:extLst>
                <a:ext uri="{FF2B5EF4-FFF2-40B4-BE49-F238E27FC236}">
                  <a16:creationId xmlns:a16="http://schemas.microsoft.com/office/drawing/2014/main" id="{A0040658-1E22-4DC1-7158-506CDD18E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81" name="Freeform 25">
              <a:extLst>
                <a:ext uri="{FF2B5EF4-FFF2-40B4-BE49-F238E27FC236}">
                  <a16:creationId xmlns:a16="http://schemas.microsoft.com/office/drawing/2014/main" id="{967A2F6A-ED72-5AC8-9CEA-7C8870612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</p:grpSp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5006A739-515D-9A92-8AB7-C36AB5ACC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noProof="0" dirty="0"/>
          </a:p>
        </p:txBody>
      </p:sp>
      <p:sp>
        <p:nvSpPr>
          <p:cNvPr id="123" name="Google Shape;123;p3">
            <a:extLst>
              <a:ext uri="{FF2B5EF4-FFF2-40B4-BE49-F238E27FC236}">
                <a16:creationId xmlns:a16="http://schemas.microsoft.com/office/drawing/2014/main" id="{91D9A74E-C94E-E8AA-7233-1AA9FE55B9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8176" y="619559"/>
            <a:ext cx="6230857" cy="1230570"/>
          </a:xfrm>
          <a:prstGeom prst="rect">
            <a:avLst/>
          </a:prstGeom>
        </p:spPr>
        <p:txBody>
          <a:bodyPr spcFirstLastPara="1" vert="horz" lIns="228600" tIns="228600" rIns="228600" bIns="228600" rtlCol="0" anchor="t" anchorCtr="0">
            <a:normAutofit/>
          </a:bodyPr>
          <a:lstStyle/>
          <a:p>
            <a:pPr marL="12700">
              <a:lnSpc>
                <a:spcPct val="85000"/>
              </a:lnSpc>
              <a:spcBef>
                <a:spcPct val="0"/>
              </a:spcBef>
            </a:pPr>
            <a:r>
              <a:rPr lang="lt-LT" sz="3600" b="1" noProof="0" dirty="0">
                <a:solidFill>
                  <a:schemeClr val="accent1"/>
                </a:solidFill>
              </a:rPr>
              <a:t>Koreliacijos koeficientas</a:t>
            </a:r>
          </a:p>
        </p:txBody>
      </p:sp>
      <p:sp>
        <p:nvSpPr>
          <p:cNvPr id="185" name="Isosceles Triangle 184">
            <a:extLst>
              <a:ext uri="{FF2B5EF4-FFF2-40B4-BE49-F238E27FC236}">
                <a16:creationId xmlns:a16="http://schemas.microsoft.com/office/drawing/2014/main" id="{A47C1398-2EB0-651B-84D1-0ACB17644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lt-LT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3D9D4A-4F3A-A9D8-49EC-7BA40D2E0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200" y="1751107"/>
            <a:ext cx="7772400" cy="394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28639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2">
          <a:extLst>
            <a:ext uri="{FF2B5EF4-FFF2-40B4-BE49-F238E27FC236}">
              <a16:creationId xmlns:a16="http://schemas.microsoft.com/office/drawing/2014/main" id="{05372D7C-DFD8-E7A9-00C1-517B08564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oup 129">
            <a:extLst>
              <a:ext uri="{FF2B5EF4-FFF2-40B4-BE49-F238E27FC236}">
                <a16:creationId xmlns:a16="http://schemas.microsoft.com/office/drawing/2014/main" id="{6FE42C89-B707-0798-851F-A72F8E859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1" name="Freeform 5">
              <a:extLst>
                <a:ext uri="{FF2B5EF4-FFF2-40B4-BE49-F238E27FC236}">
                  <a16:creationId xmlns:a16="http://schemas.microsoft.com/office/drawing/2014/main" id="{68F9EED8-4A1F-D118-7484-43E2EF254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4362BD9C-F144-BE6E-55AD-5971362F8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3" name="Freeform 7">
              <a:extLst>
                <a:ext uri="{FF2B5EF4-FFF2-40B4-BE49-F238E27FC236}">
                  <a16:creationId xmlns:a16="http://schemas.microsoft.com/office/drawing/2014/main" id="{CC92E828-0DCF-D640-3332-A9805F07F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50AE7BBF-AD90-2D42-8714-A923D514D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5" name="Freeform 9">
              <a:extLst>
                <a:ext uri="{FF2B5EF4-FFF2-40B4-BE49-F238E27FC236}">
                  <a16:creationId xmlns:a16="http://schemas.microsoft.com/office/drawing/2014/main" id="{CA88291B-25C4-3950-5D1A-C0EF4FD40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6" name="Freeform 10">
              <a:extLst>
                <a:ext uri="{FF2B5EF4-FFF2-40B4-BE49-F238E27FC236}">
                  <a16:creationId xmlns:a16="http://schemas.microsoft.com/office/drawing/2014/main" id="{F0D299CE-2012-C66E-65F1-50C1C715A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7" name="Freeform 11">
              <a:extLst>
                <a:ext uri="{FF2B5EF4-FFF2-40B4-BE49-F238E27FC236}">
                  <a16:creationId xmlns:a16="http://schemas.microsoft.com/office/drawing/2014/main" id="{3BB0E804-A4F6-168E-B61A-DB8973DC5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8" name="Freeform 12">
              <a:extLst>
                <a:ext uri="{FF2B5EF4-FFF2-40B4-BE49-F238E27FC236}">
                  <a16:creationId xmlns:a16="http://schemas.microsoft.com/office/drawing/2014/main" id="{8FBF76FC-404C-5BF5-4611-724C05A0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9" name="Freeform 13">
              <a:extLst>
                <a:ext uri="{FF2B5EF4-FFF2-40B4-BE49-F238E27FC236}">
                  <a16:creationId xmlns:a16="http://schemas.microsoft.com/office/drawing/2014/main" id="{2973F303-0597-1C53-CC53-E13998BCA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0" name="Freeform 14">
              <a:extLst>
                <a:ext uri="{FF2B5EF4-FFF2-40B4-BE49-F238E27FC236}">
                  <a16:creationId xmlns:a16="http://schemas.microsoft.com/office/drawing/2014/main" id="{195068F4-EA43-DCB7-9AA5-E7526B318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1" name="Freeform 15">
              <a:extLst>
                <a:ext uri="{FF2B5EF4-FFF2-40B4-BE49-F238E27FC236}">
                  <a16:creationId xmlns:a16="http://schemas.microsoft.com/office/drawing/2014/main" id="{B67D1622-27F7-C8D4-703D-2739AB580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2" name="Freeform 16">
              <a:extLst>
                <a:ext uri="{FF2B5EF4-FFF2-40B4-BE49-F238E27FC236}">
                  <a16:creationId xmlns:a16="http://schemas.microsoft.com/office/drawing/2014/main" id="{F4EC0340-8214-00F4-FEA4-43A0DEE9D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3" name="Freeform 17">
              <a:extLst>
                <a:ext uri="{FF2B5EF4-FFF2-40B4-BE49-F238E27FC236}">
                  <a16:creationId xmlns:a16="http://schemas.microsoft.com/office/drawing/2014/main" id="{1C69DA42-2CE6-E39F-E66D-F68974FDA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4" name="Freeform 18">
              <a:extLst>
                <a:ext uri="{FF2B5EF4-FFF2-40B4-BE49-F238E27FC236}">
                  <a16:creationId xmlns:a16="http://schemas.microsoft.com/office/drawing/2014/main" id="{D8C632F3-8428-DF11-B041-28F9EF690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5" name="Freeform 19">
              <a:extLst>
                <a:ext uri="{FF2B5EF4-FFF2-40B4-BE49-F238E27FC236}">
                  <a16:creationId xmlns:a16="http://schemas.microsoft.com/office/drawing/2014/main" id="{E248C705-13F5-5E21-254A-8A6218DAC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6" name="Freeform 20">
              <a:extLst>
                <a:ext uri="{FF2B5EF4-FFF2-40B4-BE49-F238E27FC236}">
                  <a16:creationId xmlns:a16="http://schemas.microsoft.com/office/drawing/2014/main" id="{BF028F07-8302-8661-D3BE-0371F3EA4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7" name="Freeform 21">
              <a:extLst>
                <a:ext uri="{FF2B5EF4-FFF2-40B4-BE49-F238E27FC236}">
                  <a16:creationId xmlns:a16="http://schemas.microsoft.com/office/drawing/2014/main" id="{1C84F69D-68E2-477F-D463-637DC2BB1E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8" name="Freeform 22">
              <a:extLst>
                <a:ext uri="{FF2B5EF4-FFF2-40B4-BE49-F238E27FC236}">
                  <a16:creationId xmlns:a16="http://schemas.microsoft.com/office/drawing/2014/main" id="{AC9A9ABA-68EF-C31D-F1AB-F43E5F99E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9" name="Freeform 23">
              <a:extLst>
                <a:ext uri="{FF2B5EF4-FFF2-40B4-BE49-F238E27FC236}">
                  <a16:creationId xmlns:a16="http://schemas.microsoft.com/office/drawing/2014/main" id="{C34F1905-CD3F-2C07-36E8-8F45F5BEF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50" name="Freeform 24">
              <a:extLst>
                <a:ext uri="{FF2B5EF4-FFF2-40B4-BE49-F238E27FC236}">
                  <a16:creationId xmlns:a16="http://schemas.microsoft.com/office/drawing/2014/main" id="{9422D692-EAF7-BE76-2E5B-60060A012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51" name="Freeform 25">
              <a:extLst>
                <a:ext uri="{FF2B5EF4-FFF2-40B4-BE49-F238E27FC236}">
                  <a16:creationId xmlns:a16="http://schemas.microsoft.com/office/drawing/2014/main" id="{9D6B026D-9587-E00F-EB68-5B1CACF95A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9CC180AB-3FAB-605C-9775-70F2B0E84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E2854F1A-9A7B-0577-C6E1-0594A41CFE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lt-LT" noProof="0" dirty="0"/>
            </a:p>
          </p:txBody>
        </p:sp>
        <p:sp>
          <p:nvSpPr>
            <p:cNvPr id="155" name="Isosceles Triangle 22">
              <a:extLst>
                <a:ext uri="{FF2B5EF4-FFF2-40B4-BE49-F238E27FC236}">
                  <a16:creationId xmlns:a16="http://schemas.microsoft.com/office/drawing/2014/main" id="{44A9284E-193E-2288-B293-5AE1E0098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lt-LT" noProof="0" dirty="0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A1FFA4A-FBAA-5A1B-4DCE-3BE8CD268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lt-LT" noProof="0" dirty="0"/>
            </a:p>
          </p:txBody>
        </p:sp>
      </p:grpSp>
      <p:sp>
        <p:nvSpPr>
          <p:cNvPr id="158" name="Rectangle 157">
            <a:extLst>
              <a:ext uri="{FF2B5EF4-FFF2-40B4-BE49-F238E27FC236}">
                <a16:creationId xmlns:a16="http://schemas.microsoft.com/office/drawing/2014/main" id="{A98B0172-08D7-E3BF-3B68-EFEE2B5AE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noProof="0" dirty="0"/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8F6DCF8D-6ADF-2C2E-BD2C-0B8FF5145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61" name="Freeform 5">
              <a:extLst>
                <a:ext uri="{FF2B5EF4-FFF2-40B4-BE49-F238E27FC236}">
                  <a16:creationId xmlns:a16="http://schemas.microsoft.com/office/drawing/2014/main" id="{309F2B4D-2623-6BB3-3FC2-401258D9A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2" name="Freeform 6">
              <a:extLst>
                <a:ext uri="{FF2B5EF4-FFF2-40B4-BE49-F238E27FC236}">
                  <a16:creationId xmlns:a16="http://schemas.microsoft.com/office/drawing/2014/main" id="{7C0572E1-4B52-389E-BC2D-920862AC5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3" name="Freeform 7">
              <a:extLst>
                <a:ext uri="{FF2B5EF4-FFF2-40B4-BE49-F238E27FC236}">
                  <a16:creationId xmlns:a16="http://schemas.microsoft.com/office/drawing/2014/main" id="{1F1BB16A-2C37-0D0E-DC39-E57997EFD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4" name="Freeform 8">
              <a:extLst>
                <a:ext uri="{FF2B5EF4-FFF2-40B4-BE49-F238E27FC236}">
                  <a16:creationId xmlns:a16="http://schemas.microsoft.com/office/drawing/2014/main" id="{77F35460-B0A3-B14A-575C-E4D484E5CB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5" name="Freeform 9">
              <a:extLst>
                <a:ext uri="{FF2B5EF4-FFF2-40B4-BE49-F238E27FC236}">
                  <a16:creationId xmlns:a16="http://schemas.microsoft.com/office/drawing/2014/main" id="{EF6D098F-60D3-03EF-B67A-CF1AEDDF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6" name="Freeform 10">
              <a:extLst>
                <a:ext uri="{FF2B5EF4-FFF2-40B4-BE49-F238E27FC236}">
                  <a16:creationId xmlns:a16="http://schemas.microsoft.com/office/drawing/2014/main" id="{4FD84C32-BFA5-F94F-4268-46B60A5F2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7" name="Freeform 11">
              <a:extLst>
                <a:ext uri="{FF2B5EF4-FFF2-40B4-BE49-F238E27FC236}">
                  <a16:creationId xmlns:a16="http://schemas.microsoft.com/office/drawing/2014/main" id="{687691D6-D7B7-C3B7-6D8C-EC7DE4C3F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8" name="Freeform 12">
              <a:extLst>
                <a:ext uri="{FF2B5EF4-FFF2-40B4-BE49-F238E27FC236}">
                  <a16:creationId xmlns:a16="http://schemas.microsoft.com/office/drawing/2014/main" id="{DE495731-A1AB-BC64-9429-F6788E076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9" name="Freeform 13">
              <a:extLst>
                <a:ext uri="{FF2B5EF4-FFF2-40B4-BE49-F238E27FC236}">
                  <a16:creationId xmlns:a16="http://schemas.microsoft.com/office/drawing/2014/main" id="{9EF62F95-698A-5006-43C2-731F0B5AD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0" name="Freeform 14">
              <a:extLst>
                <a:ext uri="{FF2B5EF4-FFF2-40B4-BE49-F238E27FC236}">
                  <a16:creationId xmlns:a16="http://schemas.microsoft.com/office/drawing/2014/main" id="{0920005C-9958-81B3-0D98-9E28FD760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1" name="Freeform 15">
              <a:extLst>
                <a:ext uri="{FF2B5EF4-FFF2-40B4-BE49-F238E27FC236}">
                  <a16:creationId xmlns:a16="http://schemas.microsoft.com/office/drawing/2014/main" id="{44D0909E-707D-8E8B-2D9B-8138195DB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2" name="Freeform 16">
              <a:extLst>
                <a:ext uri="{FF2B5EF4-FFF2-40B4-BE49-F238E27FC236}">
                  <a16:creationId xmlns:a16="http://schemas.microsoft.com/office/drawing/2014/main" id="{EF3A4322-60D4-2571-DAD4-B1C51E48F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3" name="Freeform 17">
              <a:extLst>
                <a:ext uri="{FF2B5EF4-FFF2-40B4-BE49-F238E27FC236}">
                  <a16:creationId xmlns:a16="http://schemas.microsoft.com/office/drawing/2014/main" id="{E8D20D94-718C-9477-5FB6-68C6A851C5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4" name="Freeform 18">
              <a:extLst>
                <a:ext uri="{FF2B5EF4-FFF2-40B4-BE49-F238E27FC236}">
                  <a16:creationId xmlns:a16="http://schemas.microsoft.com/office/drawing/2014/main" id="{94E2FB0A-56ED-A797-9AB0-41D05E0E3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5" name="Freeform 19">
              <a:extLst>
                <a:ext uri="{FF2B5EF4-FFF2-40B4-BE49-F238E27FC236}">
                  <a16:creationId xmlns:a16="http://schemas.microsoft.com/office/drawing/2014/main" id="{35291C28-54FA-8751-09F7-4BEB0E5EC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6" name="Freeform 20">
              <a:extLst>
                <a:ext uri="{FF2B5EF4-FFF2-40B4-BE49-F238E27FC236}">
                  <a16:creationId xmlns:a16="http://schemas.microsoft.com/office/drawing/2014/main" id="{3E36BBEB-C832-8259-5A7E-F644F5595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7" name="Freeform 21">
              <a:extLst>
                <a:ext uri="{FF2B5EF4-FFF2-40B4-BE49-F238E27FC236}">
                  <a16:creationId xmlns:a16="http://schemas.microsoft.com/office/drawing/2014/main" id="{EC1EACE4-FF97-FF3A-2E35-EA053E382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8" name="Freeform 22">
              <a:extLst>
                <a:ext uri="{FF2B5EF4-FFF2-40B4-BE49-F238E27FC236}">
                  <a16:creationId xmlns:a16="http://schemas.microsoft.com/office/drawing/2014/main" id="{738F77E2-BB3C-44D7-7476-6D0FE920F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9" name="Freeform 23">
              <a:extLst>
                <a:ext uri="{FF2B5EF4-FFF2-40B4-BE49-F238E27FC236}">
                  <a16:creationId xmlns:a16="http://schemas.microsoft.com/office/drawing/2014/main" id="{1B9EC6D5-7997-D3A1-BE39-DD29E9DB3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80" name="Freeform 24">
              <a:extLst>
                <a:ext uri="{FF2B5EF4-FFF2-40B4-BE49-F238E27FC236}">
                  <a16:creationId xmlns:a16="http://schemas.microsoft.com/office/drawing/2014/main" id="{3980C97E-08C6-446A-9200-CD157A00E5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81" name="Freeform 25">
              <a:extLst>
                <a:ext uri="{FF2B5EF4-FFF2-40B4-BE49-F238E27FC236}">
                  <a16:creationId xmlns:a16="http://schemas.microsoft.com/office/drawing/2014/main" id="{61A5D706-17BF-9520-74BA-FA48A77D5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</p:grpSp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DB31ECC9-D683-710E-E2DB-979C2E084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noProof="0" dirty="0"/>
          </a:p>
        </p:txBody>
      </p:sp>
      <p:sp>
        <p:nvSpPr>
          <p:cNvPr id="123" name="Google Shape;123;p3">
            <a:extLst>
              <a:ext uri="{FF2B5EF4-FFF2-40B4-BE49-F238E27FC236}">
                <a16:creationId xmlns:a16="http://schemas.microsoft.com/office/drawing/2014/main" id="{C172CC4B-992E-8453-AC12-F14CDC1780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29311" y="123856"/>
            <a:ext cx="6230857" cy="1230570"/>
          </a:xfrm>
          <a:prstGeom prst="rect">
            <a:avLst/>
          </a:prstGeom>
        </p:spPr>
        <p:txBody>
          <a:bodyPr spcFirstLastPara="1" vert="horz" lIns="228600" tIns="228600" rIns="228600" bIns="228600" rtlCol="0" anchor="t" anchorCtr="0">
            <a:normAutofit fontScale="90000"/>
          </a:bodyPr>
          <a:lstStyle/>
          <a:p>
            <a:pPr marL="12700">
              <a:lnSpc>
                <a:spcPct val="85000"/>
              </a:lnSpc>
              <a:spcBef>
                <a:spcPct val="0"/>
              </a:spcBef>
            </a:pPr>
            <a:r>
              <a:rPr lang="lt-LT" sz="3600" noProof="0" dirty="0">
                <a:solidFill>
                  <a:schemeClr val="accent1"/>
                </a:solidFill>
              </a:rPr>
              <a:t>Koreliacijos koeficientas – </a:t>
            </a:r>
            <a:r>
              <a:rPr lang="lt-LT" sz="3600" b="1" dirty="0">
                <a:solidFill>
                  <a:schemeClr val="accent1"/>
                </a:solidFill>
              </a:rPr>
              <a:t>Šilumos žemėlapis (</a:t>
            </a:r>
            <a:r>
              <a:rPr lang="lt-LT" sz="3600" b="1" noProof="0" dirty="0" err="1">
                <a:solidFill>
                  <a:schemeClr val="accent1"/>
                </a:solidFill>
              </a:rPr>
              <a:t>Heat</a:t>
            </a:r>
            <a:r>
              <a:rPr lang="lt-LT" sz="3600" b="1" noProof="0" dirty="0">
                <a:solidFill>
                  <a:schemeClr val="accent1"/>
                </a:solidFill>
              </a:rPr>
              <a:t> </a:t>
            </a:r>
            <a:r>
              <a:rPr lang="lt-LT" sz="3600" b="1" noProof="0" dirty="0" err="1">
                <a:solidFill>
                  <a:schemeClr val="accent1"/>
                </a:solidFill>
              </a:rPr>
              <a:t>map</a:t>
            </a:r>
            <a:r>
              <a:rPr lang="lt-LT" sz="3600" b="1" noProof="0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185" name="Isosceles Triangle 184">
            <a:extLst>
              <a:ext uri="{FF2B5EF4-FFF2-40B4-BE49-F238E27FC236}">
                <a16:creationId xmlns:a16="http://schemas.microsoft.com/office/drawing/2014/main" id="{26C5C3A1-F0EF-9F3B-E390-15A8670CF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lt-LT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1B4F9E-7DC2-A71B-6422-C7CE753D2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943" y="1354426"/>
            <a:ext cx="6546777" cy="44595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86CB92-7CF0-B755-977C-A619AC8B0102}"/>
              </a:ext>
            </a:extLst>
          </p:cNvPr>
          <p:cNvSpPr txBox="1"/>
          <p:nvPr/>
        </p:nvSpPr>
        <p:spPr>
          <a:xfrm>
            <a:off x="5314951" y="6049962"/>
            <a:ext cx="67423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lt-LT" sz="1400" dirty="0"/>
              <a:t>Kintamuosius koreliacija &gt;0.85 rekomenduojama peržiūrėti ir įvertinti dėl </a:t>
            </a:r>
            <a:r>
              <a:rPr lang="lt-LT" sz="1400" dirty="0" err="1"/>
              <a:t>multikolinearumo</a:t>
            </a:r>
            <a:r>
              <a:rPr lang="lt-LT" sz="1400" dirty="0"/>
              <a:t>, atsirinkti, kuris labiau tinkamos modelyje prognozavimui.</a:t>
            </a:r>
          </a:p>
        </p:txBody>
      </p:sp>
    </p:spTree>
    <p:extLst>
      <p:ext uri="{BB962C8B-B14F-4D97-AF65-F5344CB8AC3E}">
        <p14:creationId xmlns:p14="http://schemas.microsoft.com/office/powerpoint/2010/main" val="1532190508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2">
          <a:extLst>
            <a:ext uri="{FF2B5EF4-FFF2-40B4-BE49-F238E27FC236}">
              <a16:creationId xmlns:a16="http://schemas.microsoft.com/office/drawing/2014/main" id="{617750F5-B8EB-F563-B15E-0A24B71CF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8936F14-5D73-F2B8-1C87-7EC43B31D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1" name="Freeform 5">
              <a:extLst>
                <a:ext uri="{FF2B5EF4-FFF2-40B4-BE49-F238E27FC236}">
                  <a16:creationId xmlns:a16="http://schemas.microsoft.com/office/drawing/2014/main" id="{DD7F86B3-AE8F-22E0-37C8-2B53AD9CC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2964B982-55BA-1B82-89AD-B1E1B2C780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3" name="Freeform 7">
              <a:extLst>
                <a:ext uri="{FF2B5EF4-FFF2-40B4-BE49-F238E27FC236}">
                  <a16:creationId xmlns:a16="http://schemas.microsoft.com/office/drawing/2014/main" id="{2902020C-3BDF-A6AA-CF93-465E994F41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24B2602B-4B81-6289-DA89-8A1BEB0F5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5" name="Freeform 9">
              <a:extLst>
                <a:ext uri="{FF2B5EF4-FFF2-40B4-BE49-F238E27FC236}">
                  <a16:creationId xmlns:a16="http://schemas.microsoft.com/office/drawing/2014/main" id="{5E509563-4E6C-3707-6A3C-5AD4A55FA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6" name="Freeform 10">
              <a:extLst>
                <a:ext uri="{FF2B5EF4-FFF2-40B4-BE49-F238E27FC236}">
                  <a16:creationId xmlns:a16="http://schemas.microsoft.com/office/drawing/2014/main" id="{131C8289-C36E-7BA4-A803-48B4198B3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7" name="Freeform 11">
              <a:extLst>
                <a:ext uri="{FF2B5EF4-FFF2-40B4-BE49-F238E27FC236}">
                  <a16:creationId xmlns:a16="http://schemas.microsoft.com/office/drawing/2014/main" id="{935FA706-0727-F67E-68A4-59607051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8" name="Freeform 12">
              <a:extLst>
                <a:ext uri="{FF2B5EF4-FFF2-40B4-BE49-F238E27FC236}">
                  <a16:creationId xmlns:a16="http://schemas.microsoft.com/office/drawing/2014/main" id="{8788A16E-771F-8C25-BB28-57FAB7596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9" name="Freeform 13">
              <a:extLst>
                <a:ext uri="{FF2B5EF4-FFF2-40B4-BE49-F238E27FC236}">
                  <a16:creationId xmlns:a16="http://schemas.microsoft.com/office/drawing/2014/main" id="{3C27FE56-D0FF-25EF-8545-69FABA4EC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0" name="Freeform 14">
              <a:extLst>
                <a:ext uri="{FF2B5EF4-FFF2-40B4-BE49-F238E27FC236}">
                  <a16:creationId xmlns:a16="http://schemas.microsoft.com/office/drawing/2014/main" id="{31B87C42-B827-9B35-E785-50B13C003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1" name="Freeform 15">
              <a:extLst>
                <a:ext uri="{FF2B5EF4-FFF2-40B4-BE49-F238E27FC236}">
                  <a16:creationId xmlns:a16="http://schemas.microsoft.com/office/drawing/2014/main" id="{C4F08977-1E61-5BB2-C054-D507B01DB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2" name="Freeform 16">
              <a:extLst>
                <a:ext uri="{FF2B5EF4-FFF2-40B4-BE49-F238E27FC236}">
                  <a16:creationId xmlns:a16="http://schemas.microsoft.com/office/drawing/2014/main" id="{79A6F105-BED3-0213-ABEC-D07783227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3" name="Freeform 17">
              <a:extLst>
                <a:ext uri="{FF2B5EF4-FFF2-40B4-BE49-F238E27FC236}">
                  <a16:creationId xmlns:a16="http://schemas.microsoft.com/office/drawing/2014/main" id="{A03EEED3-0810-BBEE-A224-E9CA35528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4" name="Freeform 18">
              <a:extLst>
                <a:ext uri="{FF2B5EF4-FFF2-40B4-BE49-F238E27FC236}">
                  <a16:creationId xmlns:a16="http://schemas.microsoft.com/office/drawing/2014/main" id="{A046B4E9-B4B1-4189-B8FD-16A74F0B89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5" name="Freeform 19">
              <a:extLst>
                <a:ext uri="{FF2B5EF4-FFF2-40B4-BE49-F238E27FC236}">
                  <a16:creationId xmlns:a16="http://schemas.microsoft.com/office/drawing/2014/main" id="{89DADC3C-DAB1-25ED-02B6-FEA6D6F65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6" name="Freeform 20">
              <a:extLst>
                <a:ext uri="{FF2B5EF4-FFF2-40B4-BE49-F238E27FC236}">
                  <a16:creationId xmlns:a16="http://schemas.microsoft.com/office/drawing/2014/main" id="{F2E9093A-4562-FEEC-B0CD-25C431436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7" name="Freeform 21">
              <a:extLst>
                <a:ext uri="{FF2B5EF4-FFF2-40B4-BE49-F238E27FC236}">
                  <a16:creationId xmlns:a16="http://schemas.microsoft.com/office/drawing/2014/main" id="{C3D3670D-6127-A765-65CD-90D48F6AE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8" name="Freeform 22">
              <a:extLst>
                <a:ext uri="{FF2B5EF4-FFF2-40B4-BE49-F238E27FC236}">
                  <a16:creationId xmlns:a16="http://schemas.microsoft.com/office/drawing/2014/main" id="{C73C6CE9-7AAE-A106-3C84-A52C2164E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9" name="Freeform 23">
              <a:extLst>
                <a:ext uri="{FF2B5EF4-FFF2-40B4-BE49-F238E27FC236}">
                  <a16:creationId xmlns:a16="http://schemas.microsoft.com/office/drawing/2014/main" id="{992CAB1B-6E4E-FF0D-B85C-D7AC23AC9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50" name="Freeform 24">
              <a:extLst>
                <a:ext uri="{FF2B5EF4-FFF2-40B4-BE49-F238E27FC236}">
                  <a16:creationId xmlns:a16="http://schemas.microsoft.com/office/drawing/2014/main" id="{254D1C15-6F04-C674-DD6E-108D4CD50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51" name="Freeform 25">
              <a:extLst>
                <a:ext uri="{FF2B5EF4-FFF2-40B4-BE49-F238E27FC236}">
                  <a16:creationId xmlns:a16="http://schemas.microsoft.com/office/drawing/2014/main" id="{AC4642F2-8C04-9249-A0A0-ED1E60076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447CAAE0-EC55-D3FB-D9CB-78C20D689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98A55ABD-070D-DD4B-6BC0-8ADE97094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lt-LT" noProof="0" dirty="0"/>
            </a:p>
          </p:txBody>
        </p:sp>
        <p:sp>
          <p:nvSpPr>
            <p:cNvPr id="155" name="Isosceles Triangle 22">
              <a:extLst>
                <a:ext uri="{FF2B5EF4-FFF2-40B4-BE49-F238E27FC236}">
                  <a16:creationId xmlns:a16="http://schemas.microsoft.com/office/drawing/2014/main" id="{ABB05316-0446-D541-0CC9-9F1F1364D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lt-LT" noProof="0" dirty="0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2A72150C-4120-F100-EFBE-B3A3A2FB9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lt-LT" noProof="0" dirty="0"/>
            </a:p>
          </p:txBody>
        </p:sp>
      </p:grpSp>
      <p:sp>
        <p:nvSpPr>
          <p:cNvPr id="158" name="Rectangle 157">
            <a:extLst>
              <a:ext uri="{FF2B5EF4-FFF2-40B4-BE49-F238E27FC236}">
                <a16:creationId xmlns:a16="http://schemas.microsoft.com/office/drawing/2014/main" id="{BA7B992E-A9A0-B266-D136-8D62A70A0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noProof="0" dirty="0"/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452B7587-28DA-1044-8FD4-74D9D77D5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61" name="Freeform 5">
              <a:extLst>
                <a:ext uri="{FF2B5EF4-FFF2-40B4-BE49-F238E27FC236}">
                  <a16:creationId xmlns:a16="http://schemas.microsoft.com/office/drawing/2014/main" id="{F10C7828-B89E-E154-967C-6D724CF91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2" name="Freeform 6">
              <a:extLst>
                <a:ext uri="{FF2B5EF4-FFF2-40B4-BE49-F238E27FC236}">
                  <a16:creationId xmlns:a16="http://schemas.microsoft.com/office/drawing/2014/main" id="{DDD7CFA0-FE97-73EE-D02C-7010E0D6A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3" name="Freeform 7">
              <a:extLst>
                <a:ext uri="{FF2B5EF4-FFF2-40B4-BE49-F238E27FC236}">
                  <a16:creationId xmlns:a16="http://schemas.microsoft.com/office/drawing/2014/main" id="{F9BF4DD1-19D7-FE76-8C9E-358EBB905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4" name="Freeform 8">
              <a:extLst>
                <a:ext uri="{FF2B5EF4-FFF2-40B4-BE49-F238E27FC236}">
                  <a16:creationId xmlns:a16="http://schemas.microsoft.com/office/drawing/2014/main" id="{E61504C7-91EE-42C1-3028-02B43F2ED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5" name="Freeform 9">
              <a:extLst>
                <a:ext uri="{FF2B5EF4-FFF2-40B4-BE49-F238E27FC236}">
                  <a16:creationId xmlns:a16="http://schemas.microsoft.com/office/drawing/2014/main" id="{62D178A9-9FCB-80B5-AD39-B8D7CA6E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6" name="Freeform 10">
              <a:extLst>
                <a:ext uri="{FF2B5EF4-FFF2-40B4-BE49-F238E27FC236}">
                  <a16:creationId xmlns:a16="http://schemas.microsoft.com/office/drawing/2014/main" id="{1B77063D-52AE-CD24-2876-2126F8C7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7" name="Freeform 11">
              <a:extLst>
                <a:ext uri="{FF2B5EF4-FFF2-40B4-BE49-F238E27FC236}">
                  <a16:creationId xmlns:a16="http://schemas.microsoft.com/office/drawing/2014/main" id="{6FA3D400-F4A2-46F3-934F-132FDDEEC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8" name="Freeform 12">
              <a:extLst>
                <a:ext uri="{FF2B5EF4-FFF2-40B4-BE49-F238E27FC236}">
                  <a16:creationId xmlns:a16="http://schemas.microsoft.com/office/drawing/2014/main" id="{70F942A9-35D7-76C2-F87B-9731FDECB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9" name="Freeform 13">
              <a:extLst>
                <a:ext uri="{FF2B5EF4-FFF2-40B4-BE49-F238E27FC236}">
                  <a16:creationId xmlns:a16="http://schemas.microsoft.com/office/drawing/2014/main" id="{D117279A-1B66-33D5-6540-6A30EB93C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0" name="Freeform 14">
              <a:extLst>
                <a:ext uri="{FF2B5EF4-FFF2-40B4-BE49-F238E27FC236}">
                  <a16:creationId xmlns:a16="http://schemas.microsoft.com/office/drawing/2014/main" id="{0726EFDD-BBE2-39BE-3DD9-B5A07B1CB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1" name="Freeform 15">
              <a:extLst>
                <a:ext uri="{FF2B5EF4-FFF2-40B4-BE49-F238E27FC236}">
                  <a16:creationId xmlns:a16="http://schemas.microsoft.com/office/drawing/2014/main" id="{94809E40-7651-A650-717B-58C32893F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2" name="Freeform 16">
              <a:extLst>
                <a:ext uri="{FF2B5EF4-FFF2-40B4-BE49-F238E27FC236}">
                  <a16:creationId xmlns:a16="http://schemas.microsoft.com/office/drawing/2014/main" id="{EEBCE134-5E03-82FE-A33F-1F1271F00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3" name="Freeform 17">
              <a:extLst>
                <a:ext uri="{FF2B5EF4-FFF2-40B4-BE49-F238E27FC236}">
                  <a16:creationId xmlns:a16="http://schemas.microsoft.com/office/drawing/2014/main" id="{E74BA9A0-F98F-BA7D-7903-D3CC80FD77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4" name="Freeform 18">
              <a:extLst>
                <a:ext uri="{FF2B5EF4-FFF2-40B4-BE49-F238E27FC236}">
                  <a16:creationId xmlns:a16="http://schemas.microsoft.com/office/drawing/2014/main" id="{F779F926-B7C3-1559-7600-5F59522A7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5" name="Freeform 19">
              <a:extLst>
                <a:ext uri="{FF2B5EF4-FFF2-40B4-BE49-F238E27FC236}">
                  <a16:creationId xmlns:a16="http://schemas.microsoft.com/office/drawing/2014/main" id="{D207D535-DDA6-5F0F-203A-4A904487F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6" name="Freeform 20">
              <a:extLst>
                <a:ext uri="{FF2B5EF4-FFF2-40B4-BE49-F238E27FC236}">
                  <a16:creationId xmlns:a16="http://schemas.microsoft.com/office/drawing/2014/main" id="{62E1C2BF-87F7-6A3E-519E-4338E0AB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7" name="Freeform 21">
              <a:extLst>
                <a:ext uri="{FF2B5EF4-FFF2-40B4-BE49-F238E27FC236}">
                  <a16:creationId xmlns:a16="http://schemas.microsoft.com/office/drawing/2014/main" id="{1597FA71-1EEB-23B8-809A-8D69BEBBA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8" name="Freeform 22">
              <a:extLst>
                <a:ext uri="{FF2B5EF4-FFF2-40B4-BE49-F238E27FC236}">
                  <a16:creationId xmlns:a16="http://schemas.microsoft.com/office/drawing/2014/main" id="{87E233DA-9C0B-610E-DD2C-F5CF7F5D1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9" name="Freeform 23">
              <a:extLst>
                <a:ext uri="{FF2B5EF4-FFF2-40B4-BE49-F238E27FC236}">
                  <a16:creationId xmlns:a16="http://schemas.microsoft.com/office/drawing/2014/main" id="{24269E28-1AA5-A6EA-3288-DC2AB5E98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80" name="Freeform 24">
              <a:extLst>
                <a:ext uri="{FF2B5EF4-FFF2-40B4-BE49-F238E27FC236}">
                  <a16:creationId xmlns:a16="http://schemas.microsoft.com/office/drawing/2014/main" id="{B3F4FDAB-4AB2-DDDE-1760-654469E56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81" name="Freeform 25">
              <a:extLst>
                <a:ext uri="{FF2B5EF4-FFF2-40B4-BE49-F238E27FC236}">
                  <a16:creationId xmlns:a16="http://schemas.microsoft.com/office/drawing/2014/main" id="{BD6DF236-2B13-45A4-2404-FE0BDA28A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</p:grpSp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4CB3F686-034D-463D-F03D-67B5460BD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noProof="0" dirty="0"/>
          </a:p>
        </p:txBody>
      </p:sp>
      <p:sp>
        <p:nvSpPr>
          <p:cNvPr id="123" name="Google Shape;123;p3">
            <a:extLst>
              <a:ext uri="{FF2B5EF4-FFF2-40B4-BE49-F238E27FC236}">
                <a16:creationId xmlns:a16="http://schemas.microsoft.com/office/drawing/2014/main" id="{5B83984C-20C8-1BFB-A488-F65F824C92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39210" y="393230"/>
            <a:ext cx="6230857" cy="1230570"/>
          </a:xfrm>
          <a:prstGeom prst="rect">
            <a:avLst/>
          </a:prstGeom>
        </p:spPr>
        <p:txBody>
          <a:bodyPr spcFirstLastPara="1" vert="horz" lIns="228600" tIns="228600" rIns="228600" bIns="228600" rtlCol="0" anchor="t" anchorCtr="0">
            <a:normAutofit fontScale="90000"/>
          </a:bodyPr>
          <a:lstStyle/>
          <a:p>
            <a:pPr marL="12700">
              <a:lnSpc>
                <a:spcPct val="85000"/>
              </a:lnSpc>
              <a:spcBef>
                <a:spcPct val="0"/>
              </a:spcBef>
            </a:pPr>
            <a:r>
              <a:rPr lang="lt-LT" sz="3600" noProof="0" dirty="0">
                <a:solidFill>
                  <a:schemeClr val="accent1"/>
                </a:solidFill>
              </a:rPr>
              <a:t>Koreliacijos koeficientas – </a:t>
            </a:r>
            <a:r>
              <a:rPr lang="lt-LT" sz="3600" b="1" dirty="0">
                <a:solidFill>
                  <a:schemeClr val="accent1"/>
                </a:solidFill>
              </a:rPr>
              <a:t>Šilumos žemėlapis (</a:t>
            </a:r>
            <a:r>
              <a:rPr lang="lt-LT" sz="3600" b="1" noProof="0" dirty="0" err="1">
                <a:solidFill>
                  <a:schemeClr val="accent1"/>
                </a:solidFill>
              </a:rPr>
              <a:t>Heat</a:t>
            </a:r>
            <a:r>
              <a:rPr lang="lt-LT" sz="3600" b="1" noProof="0" dirty="0">
                <a:solidFill>
                  <a:schemeClr val="accent1"/>
                </a:solidFill>
              </a:rPr>
              <a:t> </a:t>
            </a:r>
            <a:r>
              <a:rPr lang="lt-LT" sz="3600" b="1" noProof="0" dirty="0" err="1">
                <a:solidFill>
                  <a:schemeClr val="accent1"/>
                </a:solidFill>
              </a:rPr>
              <a:t>map</a:t>
            </a:r>
            <a:r>
              <a:rPr lang="lt-LT" sz="3600" b="1" noProof="0" dirty="0">
                <a:solidFill>
                  <a:schemeClr val="accent1"/>
                </a:solidFill>
              </a:rPr>
              <a:t>) spalvų paletės</a:t>
            </a:r>
          </a:p>
        </p:txBody>
      </p:sp>
      <p:sp>
        <p:nvSpPr>
          <p:cNvPr id="185" name="Isosceles Triangle 184">
            <a:extLst>
              <a:ext uri="{FF2B5EF4-FFF2-40B4-BE49-F238E27FC236}">
                <a16:creationId xmlns:a16="http://schemas.microsoft.com/office/drawing/2014/main" id="{7DDDB3A7-23CF-A9F1-9D64-2FEEBF004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lt-LT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BB0C19-911D-0D99-5A88-DCEB380CB843}"/>
              </a:ext>
            </a:extLst>
          </p:cNvPr>
          <p:cNvSpPr txBox="1"/>
          <p:nvPr/>
        </p:nvSpPr>
        <p:spPr>
          <a:xfrm>
            <a:off x="2888344" y="1819171"/>
            <a:ext cx="609463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3A1A1"/>
                </a:solidFill>
                <a:effectLst/>
              </a:rPr>
              <a:t># plot using a color palette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err="1"/>
              <a:t>sns</a:t>
            </a:r>
            <a:r>
              <a:rPr lang="en-US" dirty="0" err="1">
                <a:solidFill>
                  <a:srgbClr val="586E75"/>
                </a:solidFill>
                <a:effectLst/>
              </a:rPr>
              <a:t>.</a:t>
            </a:r>
            <a:r>
              <a:rPr lang="en-US" dirty="0" err="1"/>
              <a:t>heatmap</a:t>
            </a:r>
            <a:r>
              <a:rPr lang="en-US" dirty="0">
                <a:solidFill>
                  <a:srgbClr val="586E75"/>
                </a:solidFill>
                <a:effectLst/>
              </a:rPr>
              <a:t>(</a:t>
            </a:r>
            <a:r>
              <a:rPr lang="en-US" dirty="0" err="1"/>
              <a:t>df</a:t>
            </a:r>
            <a:r>
              <a:rPr lang="en-US" dirty="0">
                <a:solidFill>
                  <a:srgbClr val="586E75"/>
                </a:solidFill>
                <a:effectLst/>
              </a:rPr>
              <a:t>,</a:t>
            </a:r>
            <a:r>
              <a:rPr lang="en-US" dirty="0"/>
              <a:t> </a:t>
            </a:r>
            <a:r>
              <a:rPr lang="en-US" dirty="0" err="1"/>
              <a:t>cmap</a:t>
            </a:r>
            <a:r>
              <a:rPr lang="en-US" dirty="0">
                <a:effectLst/>
              </a:rPr>
              <a:t>=</a:t>
            </a:r>
            <a:r>
              <a:rPr lang="en-US" dirty="0">
                <a:solidFill>
                  <a:srgbClr val="2AA198"/>
                </a:solidFill>
                <a:effectLst/>
              </a:rPr>
              <a:t>"</a:t>
            </a:r>
            <a:r>
              <a:rPr lang="en-US" dirty="0" err="1">
                <a:solidFill>
                  <a:srgbClr val="2AA198"/>
                </a:solidFill>
                <a:effectLst/>
              </a:rPr>
              <a:t>YlGnBu</a:t>
            </a:r>
            <a:r>
              <a:rPr lang="en-US" dirty="0">
                <a:solidFill>
                  <a:srgbClr val="2AA198"/>
                </a:solidFill>
                <a:effectLst/>
              </a:rPr>
              <a:t>"</a:t>
            </a:r>
            <a:r>
              <a:rPr lang="en-US" dirty="0">
                <a:solidFill>
                  <a:srgbClr val="586E75"/>
                </a:solidFill>
                <a:effectLst/>
              </a:rPr>
              <a:t>,</a:t>
            </a:r>
            <a:r>
              <a:rPr lang="en-US" dirty="0"/>
              <a:t> ax</a:t>
            </a:r>
            <a:r>
              <a:rPr lang="en-US" dirty="0">
                <a:effectLst/>
              </a:rPr>
              <a:t>=</a:t>
            </a:r>
            <a:r>
              <a:rPr lang="en-US" dirty="0" err="1"/>
              <a:t>axs</a:t>
            </a:r>
            <a:r>
              <a:rPr lang="en-US" dirty="0">
                <a:solidFill>
                  <a:srgbClr val="586E75"/>
                </a:solidFill>
                <a:effectLst/>
              </a:rPr>
              <a:t>[</a:t>
            </a:r>
            <a:r>
              <a:rPr lang="en-US" dirty="0">
                <a:solidFill>
                  <a:srgbClr val="268BD2"/>
                </a:solidFill>
                <a:effectLst/>
              </a:rPr>
              <a:t>0</a:t>
            </a:r>
            <a:r>
              <a:rPr lang="en-US" dirty="0">
                <a:solidFill>
                  <a:srgbClr val="586E75"/>
                </a:solidFill>
                <a:effectLst/>
              </a:rPr>
              <a:t>,</a:t>
            </a:r>
            <a:r>
              <a:rPr lang="en-US" dirty="0"/>
              <a:t> </a:t>
            </a:r>
            <a:r>
              <a:rPr lang="en-US" dirty="0">
                <a:solidFill>
                  <a:srgbClr val="268BD2"/>
                </a:solidFill>
                <a:effectLst/>
              </a:rPr>
              <a:t>0</a:t>
            </a:r>
            <a:r>
              <a:rPr lang="en-US" dirty="0">
                <a:solidFill>
                  <a:srgbClr val="586E75"/>
                </a:solidFill>
                <a:effectLst/>
              </a:rPr>
              <a:t>])</a:t>
            </a:r>
            <a:r>
              <a:rPr lang="en-US" dirty="0"/>
              <a:t> </a:t>
            </a:r>
            <a:r>
              <a:rPr lang="en-US" dirty="0" err="1"/>
              <a:t>sns</a:t>
            </a:r>
            <a:r>
              <a:rPr lang="en-US" dirty="0" err="1">
                <a:solidFill>
                  <a:srgbClr val="586E75"/>
                </a:solidFill>
                <a:effectLst/>
              </a:rPr>
              <a:t>.</a:t>
            </a:r>
            <a:r>
              <a:rPr lang="en-US" dirty="0" err="1"/>
              <a:t>heatmap</a:t>
            </a:r>
            <a:r>
              <a:rPr lang="en-US" dirty="0">
                <a:solidFill>
                  <a:srgbClr val="586E75"/>
                </a:solidFill>
                <a:effectLst/>
              </a:rPr>
              <a:t>(</a:t>
            </a:r>
            <a:r>
              <a:rPr lang="en-US" dirty="0" err="1"/>
              <a:t>df</a:t>
            </a:r>
            <a:r>
              <a:rPr lang="en-US" dirty="0">
                <a:solidFill>
                  <a:srgbClr val="586E75"/>
                </a:solidFill>
                <a:effectLst/>
              </a:rPr>
              <a:t>,</a:t>
            </a:r>
            <a:r>
              <a:rPr lang="en-US" dirty="0"/>
              <a:t> </a:t>
            </a:r>
            <a:r>
              <a:rPr lang="en-US" dirty="0" err="1"/>
              <a:t>cmap</a:t>
            </a:r>
            <a:r>
              <a:rPr lang="en-US" dirty="0">
                <a:effectLst/>
              </a:rPr>
              <a:t>=</a:t>
            </a:r>
            <a:r>
              <a:rPr lang="en-US" dirty="0">
                <a:solidFill>
                  <a:srgbClr val="2AA198"/>
                </a:solidFill>
                <a:effectLst/>
              </a:rPr>
              <a:t>"Blues"</a:t>
            </a:r>
            <a:r>
              <a:rPr lang="en-US" dirty="0">
                <a:solidFill>
                  <a:srgbClr val="586E75"/>
                </a:solidFill>
                <a:effectLst/>
              </a:rPr>
              <a:t>,</a:t>
            </a:r>
            <a:r>
              <a:rPr lang="en-US" dirty="0"/>
              <a:t> ax</a:t>
            </a:r>
            <a:r>
              <a:rPr lang="en-US" dirty="0">
                <a:effectLst/>
              </a:rPr>
              <a:t>=</a:t>
            </a:r>
            <a:r>
              <a:rPr lang="en-US" dirty="0" err="1"/>
              <a:t>axs</a:t>
            </a:r>
            <a:r>
              <a:rPr lang="en-US" dirty="0">
                <a:solidFill>
                  <a:srgbClr val="586E75"/>
                </a:solidFill>
                <a:effectLst/>
              </a:rPr>
              <a:t>[</a:t>
            </a:r>
            <a:r>
              <a:rPr lang="en-US" dirty="0">
                <a:solidFill>
                  <a:srgbClr val="268BD2"/>
                </a:solidFill>
                <a:effectLst/>
              </a:rPr>
              <a:t>0</a:t>
            </a:r>
            <a:r>
              <a:rPr lang="en-US" dirty="0">
                <a:solidFill>
                  <a:srgbClr val="586E75"/>
                </a:solidFill>
                <a:effectLst/>
              </a:rPr>
              <a:t>,</a:t>
            </a:r>
            <a:r>
              <a:rPr lang="en-US" dirty="0"/>
              <a:t> </a:t>
            </a:r>
            <a:r>
              <a:rPr lang="en-US" dirty="0">
                <a:solidFill>
                  <a:srgbClr val="268BD2"/>
                </a:solidFill>
                <a:effectLst/>
              </a:rPr>
              <a:t>1</a:t>
            </a:r>
            <a:r>
              <a:rPr lang="en-US" dirty="0">
                <a:solidFill>
                  <a:srgbClr val="586E75"/>
                </a:solidFill>
                <a:effectLst/>
              </a:rPr>
              <a:t>])</a:t>
            </a:r>
            <a:r>
              <a:rPr lang="en-US" dirty="0"/>
              <a:t> </a:t>
            </a:r>
            <a:r>
              <a:rPr lang="en-US" dirty="0" err="1"/>
              <a:t>sns</a:t>
            </a:r>
            <a:r>
              <a:rPr lang="en-US" dirty="0" err="1">
                <a:solidFill>
                  <a:srgbClr val="586E75"/>
                </a:solidFill>
                <a:effectLst/>
              </a:rPr>
              <a:t>.</a:t>
            </a:r>
            <a:r>
              <a:rPr lang="en-US" dirty="0" err="1"/>
              <a:t>heatmap</a:t>
            </a:r>
            <a:r>
              <a:rPr lang="en-US" dirty="0">
                <a:solidFill>
                  <a:srgbClr val="586E75"/>
                </a:solidFill>
                <a:effectLst/>
              </a:rPr>
              <a:t>(</a:t>
            </a:r>
            <a:r>
              <a:rPr lang="en-US" dirty="0" err="1"/>
              <a:t>df</a:t>
            </a:r>
            <a:r>
              <a:rPr lang="en-US" dirty="0">
                <a:solidFill>
                  <a:srgbClr val="586E75"/>
                </a:solidFill>
                <a:effectLst/>
              </a:rPr>
              <a:t>,</a:t>
            </a:r>
            <a:r>
              <a:rPr lang="en-US" dirty="0"/>
              <a:t> </a:t>
            </a:r>
            <a:r>
              <a:rPr lang="en-US" dirty="0" err="1"/>
              <a:t>cmap</a:t>
            </a:r>
            <a:r>
              <a:rPr lang="en-US" dirty="0">
                <a:effectLst/>
              </a:rPr>
              <a:t>=</a:t>
            </a:r>
            <a:r>
              <a:rPr lang="en-US" dirty="0">
                <a:solidFill>
                  <a:srgbClr val="2AA198"/>
                </a:solidFill>
                <a:effectLst/>
              </a:rPr>
              <a:t>"</a:t>
            </a:r>
            <a:r>
              <a:rPr lang="en-US" dirty="0" err="1">
                <a:solidFill>
                  <a:srgbClr val="2AA198"/>
                </a:solidFill>
                <a:effectLst/>
              </a:rPr>
              <a:t>coolwarm</a:t>
            </a:r>
            <a:r>
              <a:rPr lang="en-US" dirty="0">
                <a:solidFill>
                  <a:srgbClr val="2AA198"/>
                </a:solidFill>
                <a:effectLst/>
              </a:rPr>
              <a:t>"</a:t>
            </a:r>
            <a:r>
              <a:rPr lang="en-US" dirty="0">
                <a:solidFill>
                  <a:srgbClr val="586E75"/>
                </a:solidFill>
                <a:effectLst/>
              </a:rPr>
              <a:t>,</a:t>
            </a:r>
            <a:r>
              <a:rPr lang="en-US" dirty="0"/>
              <a:t> ax</a:t>
            </a:r>
            <a:r>
              <a:rPr lang="en-US" dirty="0">
                <a:effectLst/>
              </a:rPr>
              <a:t>=</a:t>
            </a:r>
            <a:r>
              <a:rPr lang="en-US" dirty="0" err="1"/>
              <a:t>axs</a:t>
            </a:r>
            <a:r>
              <a:rPr lang="en-US" dirty="0">
                <a:solidFill>
                  <a:srgbClr val="586E75"/>
                </a:solidFill>
                <a:effectLst/>
              </a:rPr>
              <a:t>[</a:t>
            </a:r>
            <a:r>
              <a:rPr lang="en-US" dirty="0">
                <a:solidFill>
                  <a:srgbClr val="268BD2"/>
                </a:solidFill>
                <a:effectLst/>
              </a:rPr>
              <a:t>0</a:t>
            </a:r>
            <a:r>
              <a:rPr lang="en-US" dirty="0">
                <a:solidFill>
                  <a:srgbClr val="586E75"/>
                </a:solidFill>
                <a:effectLst/>
              </a:rPr>
              <a:t>,</a:t>
            </a:r>
            <a:r>
              <a:rPr lang="en-US" dirty="0"/>
              <a:t> </a:t>
            </a:r>
            <a:r>
              <a:rPr lang="en-US" dirty="0">
                <a:solidFill>
                  <a:srgbClr val="268BD2"/>
                </a:solidFill>
                <a:effectLst/>
              </a:rPr>
              <a:t>2</a:t>
            </a:r>
            <a:r>
              <a:rPr lang="en-US" dirty="0">
                <a:solidFill>
                  <a:srgbClr val="586E75"/>
                </a:solidFill>
                <a:effectLst/>
              </a:rPr>
              <a:t>])</a:t>
            </a:r>
            <a:r>
              <a:rPr lang="en-US" dirty="0"/>
              <a:t> </a:t>
            </a:r>
            <a:r>
              <a:rPr lang="en-US" dirty="0" err="1"/>
              <a:t>sns</a:t>
            </a:r>
            <a:r>
              <a:rPr lang="en-US" dirty="0" err="1">
                <a:solidFill>
                  <a:srgbClr val="586E75"/>
                </a:solidFill>
                <a:effectLst/>
              </a:rPr>
              <a:t>.</a:t>
            </a:r>
            <a:r>
              <a:rPr lang="en-US" dirty="0" err="1"/>
              <a:t>heatmap</a:t>
            </a:r>
            <a:r>
              <a:rPr lang="en-US" dirty="0">
                <a:solidFill>
                  <a:srgbClr val="586E75"/>
                </a:solidFill>
                <a:effectLst/>
              </a:rPr>
              <a:t>(</a:t>
            </a:r>
            <a:r>
              <a:rPr lang="en-US" dirty="0" err="1"/>
              <a:t>df</a:t>
            </a:r>
            <a:r>
              <a:rPr lang="en-US" dirty="0">
                <a:solidFill>
                  <a:srgbClr val="586E75"/>
                </a:solidFill>
                <a:effectLst/>
              </a:rPr>
              <a:t>,</a:t>
            </a:r>
            <a:r>
              <a:rPr lang="en-US" dirty="0"/>
              <a:t> </a:t>
            </a:r>
            <a:r>
              <a:rPr lang="en-US" dirty="0" err="1"/>
              <a:t>cmap</a:t>
            </a:r>
            <a:r>
              <a:rPr lang="en-US" dirty="0">
                <a:effectLst/>
              </a:rPr>
              <a:t>=</a:t>
            </a:r>
            <a:r>
              <a:rPr lang="en-US" dirty="0">
                <a:solidFill>
                  <a:srgbClr val="2AA198"/>
                </a:solidFill>
                <a:effectLst/>
              </a:rPr>
              <a:t>"</a:t>
            </a:r>
            <a:r>
              <a:rPr lang="en-US" dirty="0" err="1">
                <a:solidFill>
                  <a:srgbClr val="2AA198"/>
                </a:solidFill>
                <a:effectLst/>
              </a:rPr>
              <a:t>BuPu</a:t>
            </a:r>
            <a:r>
              <a:rPr lang="en-US" dirty="0">
                <a:solidFill>
                  <a:srgbClr val="2AA198"/>
                </a:solidFill>
                <a:effectLst/>
              </a:rPr>
              <a:t>"</a:t>
            </a:r>
            <a:r>
              <a:rPr lang="en-US" dirty="0">
                <a:solidFill>
                  <a:srgbClr val="586E75"/>
                </a:solidFill>
                <a:effectLst/>
              </a:rPr>
              <a:t>,</a:t>
            </a:r>
            <a:r>
              <a:rPr lang="en-US" dirty="0"/>
              <a:t> ax</a:t>
            </a:r>
            <a:r>
              <a:rPr lang="en-US" dirty="0">
                <a:effectLst/>
              </a:rPr>
              <a:t>=</a:t>
            </a:r>
            <a:r>
              <a:rPr lang="en-US" dirty="0" err="1"/>
              <a:t>axs</a:t>
            </a:r>
            <a:r>
              <a:rPr lang="en-US" dirty="0">
                <a:solidFill>
                  <a:srgbClr val="586E75"/>
                </a:solidFill>
                <a:effectLst/>
              </a:rPr>
              <a:t>[</a:t>
            </a:r>
            <a:r>
              <a:rPr lang="en-US" dirty="0">
                <a:solidFill>
                  <a:srgbClr val="268BD2"/>
                </a:solidFill>
                <a:effectLst/>
              </a:rPr>
              <a:t>1</a:t>
            </a:r>
            <a:r>
              <a:rPr lang="en-US" dirty="0">
                <a:solidFill>
                  <a:srgbClr val="586E75"/>
                </a:solidFill>
                <a:effectLst/>
              </a:rPr>
              <a:t>,</a:t>
            </a:r>
            <a:r>
              <a:rPr lang="en-US" dirty="0"/>
              <a:t> </a:t>
            </a:r>
            <a:r>
              <a:rPr lang="en-US" dirty="0">
                <a:solidFill>
                  <a:srgbClr val="268BD2"/>
                </a:solidFill>
                <a:effectLst/>
              </a:rPr>
              <a:t>0</a:t>
            </a:r>
            <a:r>
              <a:rPr lang="en-US" dirty="0">
                <a:solidFill>
                  <a:srgbClr val="586E75"/>
                </a:solidFill>
                <a:effectLst/>
              </a:rPr>
              <a:t>])</a:t>
            </a:r>
            <a:r>
              <a:rPr lang="en-US" dirty="0"/>
              <a:t> </a:t>
            </a:r>
            <a:r>
              <a:rPr lang="en-US" dirty="0" err="1"/>
              <a:t>sns</a:t>
            </a:r>
            <a:r>
              <a:rPr lang="en-US" dirty="0" err="1">
                <a:solidFill>
                  <a:srgbClr val="586E75"/>
                </a:solidFill>
                <a:effectLst/>
              </a:rPr>
              <a:t>.</a:t>
            </a:r>
            <a:r>
              <a:rPr lang="en-US" dirty="0" err="1"/>
              <a:t>heatmap</a:t>
            </a:r>
            <a:r>
              <a:rPr lang="en-US" dirty="0">
                <a:solidFill>
                  <a:srgbClr val="586E75"/>
                </a:solidFill>
                <a:effectLst/>
              </a:rPr>
              <a:t>(</a:t>
            </a:r>
            <a:r>
              <a:rPr lang="en-US" dirty="0" err="1"/>
              <a:t>df</a:t>
            </a:r>
            <a:r>
              <a:rPr lang="en-US" dirty="0">
                <a:solidFill>
                  <a:srgbClr val="586E75"/>
                </a:solidFill>
                <a:effectLst/>
              </a:rPr>
              <a:t>,</a:t>
            </a:r>
            <a:r>
              <a:rPr lang="en-US" dirty="0"/>
              <a:t> </a:t>
            </a:r>
            <a:r>
              <a:rPr lang="en-US" dirty="0" err="1"/>
              <a:t>cmap</a:t>
            </a:r>
            <a:r>
              <a:rPr lang="en-US" dirty="0">
                <a:effectLst/>
              </a:rPr>
              <a:t>=</a:t>
            </a:r>
            <a:r>
              <a:rPr lang="en-US" dirty="0">
                <a:solidFill>
                  <a:srgbClr val="2AA198"/>
                </a:solidFill>
                <a:effectLst/>
              </a:rPr>
              <a:t>"Greens"</a:t>
            </a:r>
            <a:r>
              <a:rPr lang="en-US" dirty="0">
                <a:solidFill>
                  <a:srgbClr val="586E75"/>
                </a:solidFill>
                <a:effectLst/>
              </a:rPr>
              <a:t>,</a:t>
            </a:r>
            <a:r>
              <a:rPr lang="en-US" dirty="0"/>
              <a:t> ax</a:t>
            </a:r>
            <a:r>
              <a:rPr lang="en-US" dirty="0">
                <a:effectLst/>
              </a:rPr>
              <a:t>=</a:t>
            </a:r>
            <a:r>
              <a:rPr lang="en-US" dirty="0" err="1"/>
              <a:t>axs</a:t>
            </a:r>
            <a:r>
              <a:rPr lang="en-US" dirty="0">
                <a:solidFill>
                  <a:srgbClr val="586E75"/>
                </a:solidFill>
                <a:effectLst/>
              </a:rPr>
              <a:t>[</a:t>
            </a:r>
            <a:r>
              <a:rPr lang="en-US" dirty="0">
                <a:solidFill>
                  <a:srgbClr val="268BD2"/>
                </a:solidFill>
                <a:effectLst/>
              </a:rPr>
              <a:t>1</a:t>
            </a:r>
            <a:r>
              <a:rPr lang="en-US" dirty="0">
                <a:solidFill>
                  <a:srgbClr val="586E75"/>
                </a:solidFill>
                <a:effectLst/>
              </a:rPr>
              <a:t>,</a:t>
            </a:r>
            <a:r>
              <a:rPr lang="en-US" dirty="0"/>
              <a:t> </a:t>
            </a:r>
            <a:r>
              <a:rPr lang="en-US" dirty="0">
                <a:solidFill>
                  <a:srgbClr val="268BD2"/>
                </a:solidFill>
                <a:effectLst/>
              </a:rPr>
              <a:t>1</a:t>
            </a:r>
            <a:r>
              <a:rPr lang="en-US" dirty="0">
                <a:solidFill>
                  <a:srgbClr val="586E75"/>
                </a:solidFill>
                <a:effectLst/>
              </a:rPr>
              <a:t>])</a:t>
            </a:r>
            <a:r>
              <a:rPr lang="en-US" dirty="0"/>
              <a:t> </a:t>
            </a:r>
            <a:r>
              <a:rPr lang="en-US" dirty="0" err="1"/>
              <a:t>sns</a:t>
            </a:r>
            <a:r>
              <a:rPr lang="en-US" dirty="0" err="1">
                <a:solidFill>
                  <a:srgbClr val="586E75"/>
                </a:solidFill>
                <a:effectLst/>
              </a:rPr>
              <a:t>.</a:t>
            </a:r>
            <a:r>
              <a:rPr lang="en-US" dirty="0" err="1"/>
              <a:t>heatmap</a:t>
            </a:r>
            <a:r>
              <a:rPr lang="en-US" dirty="0">
                <a:solidFill>
                  <a:srgbClr val="586E75"/>
                </a:solidFill>
                <a:effectLst/>
              </a:rPr>
              <a:t>(</a:t>
            </a:r>
            <a:r>
              <a:rPr lang="en-US" dirty="0" err="1"/>
              <a:t>df</a:t>
            </a:r>
            <a:r>
              <a:rPr lang="en-US" dirty="0">
                <a:solidFill>
                  <a:srgbClr val="586E75"/>
                </a:solidFill>
                <a:effectLst/>
              </a:rPr>
              <a:t>,</a:t>
            </a:r>
            <a:r>
              <a:rPr lang="en-US" dirty="0"/>
              <a:t> </a:t>
            </a:r>
            <a:r>
              <a:rPr lang="en-US" dirty="0" err="1"/>
              <a:t>cmap</a:t>
            </a:r>
            <a:r>
              <a:rPr lang="en-US" dirty="0">
                <a:effectLst/>
              </a:rPr>
              <a:t>=</a:t>
            </a:r>
            <a:r>
              <a:rPr lang="en-US" dirty="0">
                <a:solidFill>
                  <a:srgbClr val="2AA198"/>
                </a:solidFill>
                <a:effectLst/>
              </a:rPr>
              <a:t>"Oranges"</a:t>
            </a:r>
            <a:r>
              <a:rPr lang="en-US" dirty="0">
                <a:solidFill>
                  <a:srgbClr val="586E75"/>
                </a:solidFill>
                <a:effectLst/>
              </a:rPr>
              <a:t>,</a:t>
            </a:r>
            <a:r>
              <a:rPr lang="en-US" dirty="0"/>
              <a:t> ax</a:t>
            </a:r>
            <a:r>
              <a:rPr lang="en-US" dirty="0">
                <a:effectLst/>
              </a:rPr>
              <a:t>=</a:t>
            </a:r>
            <a:r>
              <a:rPr lang="en-US" dirty="0" err="1"/>
              <a:t>axs</a:t>
            </a:r>
            <a:r>
              <a:rPr lang="en-US" dirty="0">
                <a:solidFill>
                  <a:srgbClr val="586E75"/>
                </a:solidFill>
                <a:effectLst/>
              </a:rPr>
              <a:t>[</a:t>
            </a:r>
            <a:r>
              <a:rPr lang="en-US" dirty="0">
                <a:solidFill>
                  <a:srgbClr val="268BD2"/>
                </a:solidFill>
                <a:effectLst/>
              </a:rPr>
              <a:t>1</a:t>
            </a:r>
            <a:r>
              <a:rPr lang="en-US" dirty="0">
                <a:solidFill>
                  <a:srgbClr val="586E75"/>
                </a:solidFill>
                <a:effectLst/>
              </a:rPr>
              <a:t>,</a:t>
            </a:r>
            <a:r>
              <a:rPr lang="en-US" dirty="0"/>
              <a:t> </a:t>
            </a:r>
            <a:r>
              <a:rPr lang="en-US" dirty="0">
                <a:solidFill>
                  <a:srgbClr val="268BD2"/>
                </a:solidFill>
                <a:effectLst/>
              </a:rPr>
              <a:t>2</a:t>
            </a:r>
            <a:r>
              <a:rPr lang="en-US" dirty="0">
                <a:solidFill>
                  <a:srgbClr val="586E75"/>
                </a:solidFill>
                <a:effectLst/>
              </a:rPr>
              <a:t>])</a:t>
            </a:r>
            <a:r>
              <a:rPr lang="en-US" dirty="0"/>
              <a:t> </a:t>
            </a:r>
            <a:r>
              <a:rPr lang="en-US" dirty="0" err="1"/>
              <a:t>sns</a:t>
            </a:r>
            <a:r>
              <a:rPr lang="en-US" dirty="0" err="1">
                <a:solidFill>
                  <a:srgbClr val="586E75"/>
                </a:solidFill>
                <a:effectLst/>
              </a:rPr>
              <a:t>.</a:t>
            </a:r>
            <a:r>
              <a:rPr lang="en-US" dirty="0" err="1"/>
              <a:t>heatmap</a:t>
            </a:r>
            <a:r>
              <a:rPr lang="en-US" dirty="0">
                <a:solidFill>
                  <a:srgbClr val="586E75"/>
                </a:solidFill>
                <a:effectLst/>
              </a:rPr>
              <a:t>(</a:t>
            </a:r>
            <a:r>
              <a:rPr lang="en-US" dirty="0" err="1"/>
              <a:t>df</a:t>
            </a:r>
            <a:r>
              <a:rPr lang="en-US" dirty="0">
                <a:solidFill>
                  <a:srgbClr val="586E75"/>
                </a:solidFill>
                <a:effectLst/>
              </a:rPr>
              <a:t>,</a:t>
            </a:r>
            <a:r>
              <a:rPr lang="en-US" dirty="0"/>
              <a:t> </a:t>
            </a:r>
            <a:r>
              <a:rPr lang="en-US" dirty="0" err="1"/>
              <a:t>cmap</a:t>
            </a:r>
            <a:r>
              <a:rPr lang="en-US" dirty="0">
                <a:effectLst/>
              </a:rPr>
              <a:t>=</a:t>
            </a:r>
            <a:r>
              <a:rPr lang="en-US" dirty="0">
                <a:solidFill>
                  <a:srgbClr val="2AA198"/>
                </a:solidFill>
                <a:effectLst/>
              </a:rPr>
              <a:t>"Reds"</a:t>
            </a:r>
            <a:r>
              <a:rPr lang="en-US" dirty="0">
                <a:solidFill>
                  <a:srgbClr val="586E75"/>
                </a:solidFill>
                <a:effectLst/>
              </a:rPr>
              <a:t>,</a:t>
            </a:r>
            <a:r>
              <a:rPr lang="en-US" dirty="0"/>
              <a:t> ax</a:t>
            </a:r>
            <a:r>
              <a:rPr lang="en-US" dirty="0">
                <a:effectLst/>
              </a:rPr>
              <a:t>=</a:t>
            </a:r>
            <a:r>
              <a:rPr lang="en-US" dirty="0" err="1"/>
              <a:t>axs</a:t>
            </a:r>
            <a:r>
              <a:rPr lang="en-US" dirty="0">
                <a:solidFill>
                  <a:srgbClr val="586E75"/>
                </a:solidFill>
                <a:effectLst/>
              </a:rPr>
              <a:t>[</a:t>
            </a:r>
            <a:r>
              <a:rPr lang="en-US" dirty="0">
                <a:solidFill>
                  <a:srgbClr val="268BD2"/>
                </a:solidFill>
                <a:effectLst/>
              </a:rPr>
              <a:t>2</a:t>
            </a:r>
            <a:r>
              <a:rPr lang="en-US" dirty="0">
                <a:solidFill>
                  <a:srgbClr val="586E75"/>
                </a:solidFill>
                <a:effectLst/>
              </a:rPr>
              <a:t>,</a:t>
            </a:r>
            <a:r>
              <a:rPr lang="en-US" dirty="0"/>
              <a:t> </a:t>
            </a:r>
            <a:r>
              <a:rPr lang="en-US" dirty="0">
                <a:solidFill>
                  <a:srgbClr val="268BD2"/>
                </a:solidFill>
                <a:effectLst/>
              </a:rPr>
              <a:t>0</a:t>
            </a:r>
            <a:r>
              <a:rPr lang="en-US" dirty="0">
                <a:solidFill>
                  <a:srgbClr val="586E75"/>
                </a:solidFill>
                <a:effectLst/>
              </a:rPr>
              <a:t>])</a:t>
            </a:r>
            <a:r>
              <a:rPr lang="en-US" dirty="0"/>
              <a:t> </a:t>
            </a:r>
            <a:r>
              <a:rPr lang="en-US" dirty="0" err="1"/>
              <a:t>sns</a:t>
            </a:r>
            <a:r>
              <a:rPr lang="en-US" dirty="0" err="1">
                <a:solidFill>
                  <a:srgbClr val="586E75"/>
                </a:solidFill>
                <a:effectLst/>
              </a:rPr>
              <a:t>.</a:t>
            </a:r>
            <a:r>
              <a:rPr lang="en-US" dirty="0" err="1"/>
              <a:t>heatmap</a:t>
            </a:r>
            <a:r>
              <a:rPr lang="en-US" dirty="0">
                <a:solidFill>
                  <a:srgbClr val="586E75"/>
                </a:solidFill>
                <a:effectLst/>
              </a:rPr>
              <a:t>(</a:t>
            </a:r>
            <a:r>
              <a:rPr lang="en-US" dirty="0" err="1"/>
              <a:t>df</a:t>
            </a:r>
            <a:r>
              <a:rPr lang="en-US" dirty="0">
                <a:solidFill>
                  <a:srgbClr val="586E75"/>
                </a:solidFill>
                <a:effectLst/>
              </a:rPr>
              <a:t>,</a:t>
            </a:r>
            <a:r>
              <a:rPr lang="en-US" dirty="0"/>
              <a:t> </a:t>
            </a:r>
            <a:r>
              <a:rPr lang="en-US" dirty="0" err="1"/>
              <a:t>cmap</a:t>
            </a:r>
            <a:r>
              <a:rPr lang="en-US" dirty="0">
                <a:effectLst/>
              </a:rPr>
              <a:t>=</a:t>
            </a:r>
            <a:r>
              <a:rPr lang="en-US" dirty="0">
                <a:solidFill>
                  <a:srgbClr val="2AA198"/>
                </a:solidFill>
                <a:effectLst/>
              </a:rPr>
              <a:t>"Purples"</a:t>
            </a:r>
            <a:r>
              <a:rPr lang="en-US" dirty="0">
                <a:solidFill>
                  <a:srgbClr val="586E75"/>
                </a:solidFill>
                <a:effectLst/>
              </a:rPr>
              <a:t>,</a:t>
            </a:r>
            <a:r>
              <a:rPr lang="en-US" dirty="0"/>
              <a:t> ax</a:t>
            </a:r>
            <a:r>
              <a:rPr lang="en-US" dirty="0">
                <a:effectLst/>
              </a:rPr>
              <a:t>=</a:t>
            </a:r>
            <a:r>
              <a:rPr lang="en-US" dirty="0" err="1"/>
              <a:t>axs</a:t>
            </a:r>
            <a:r>
              <a:rPr lang="en-US" dirty="0">
                <a:solidFill>
                  <a:srgbClr val="586E75"/>
                </a:solidFill>
                <a:effectLst/>
              </a:rPr>
              <a:t>[</a:t>
            </a:r>
            <a:r>
              <a:rPr lang="en-US" dirty="0">
                <a:solidFill>
                  <a:srgbClr val="268BD2"/>
                </a:solidFill>
                <a:effectLst/>
              </a:rPr>
              <a:t>2</a:t>
            </a:r>
            <a:r>
              <a:rPr lang="en-US" dirty="0">
                <a:solidFill>
                  <a:srgbClr val="586E75"/>
                </a:solidFill>
                <a:effectLst/>
              </a:rPr>
              <a:t>,</a:t>
            </a:r>
            <a:r>
              <a:rPr lang="en-US" dirty="0"/>
              <a:t> </a:t>
            </a:r>
            <a:r>
              <a:rPr lang="en-US" dirty="0">
                <a:solidFill>
                  <a:srgbClr val="268BD2"/>
                </a:solidFill>
                <a:effectLst/>
              </a:rPr>
              <a:t>1</a:t>
            </a:r>
            <a:r>
              <a:rPr lang="en-US" dirty="0">
                <a:solidFill>
                  <a:srgbClr val="586E75"/>
                </a:solidFill>
                <a:effectLst/>
              </a:rPr>
              <a:t>])</a:t>
            </a:r>
            <a:r>
              <a:rPr lang="en-US" dirty="0"/>
              <a:t> </a:t>
            </a:r>
            <a:r>
              <a:rPr lang="en-US" dirty="0" err="1"/>
              <a:t>sns</a:t>
            </a:r>
            <a:r>
              <a:rPr lang="en-US" dirty="0" err="1">
                <a:solidFill>
                  <a:srgbClr val="586E75"/>
                </a:solidFill>
                <a:effectLst/>
              </a:rPr>
              <a:t>.</a:t>
            </a:r>
            <a:r>
              <a:rPr lang="en-US" dirty="0" err="1"/>
              <a:t>heatmap</a:t>
            </a:r>
            <a:r>
              <a:rPr lang="en-US" dirty="0">
                <a:solidFill>
                  <a:srgbClr val="586E75"/>
                </a:solidFill>
                <a:effectLst/>
              </a:rPr>
              <a:t>(</a:t>
            </a:r>
            <a:r>
              <a:rPr lang="en-US" dirty="0" err="1"/>
              <a:t>df</a:t>
            </a:r>
            <a:r>
              <a:rPr lang="en-US" dirty="0">
                <a:solidFill>
                  <a:srgbClr val="586E75"/>
                </a:solidFill>
                <a:effectLst/>
              </a:rPr>
              <a:t>,</a:t>
            </a:r>
            <a:r>
              <a:rPr lang="en-US" dirty="0"/>
              <a:t> </a:t>
            </a:r>
            <a:r>
              <a:rPr lang="en-US" dirty="0" err="1"/>
              <a:t>cmap</a:t>
            </a:r>
            <a:r>
              <a:rPr lang="en-US" dirty="0">
                <a:effectLst/>
              </a:rPr>
              <a:t>=</a:t>
            </a:r>
            <a:r>
              <a:rPr lang="en-US" dirty="0">
                <a:solidFill>
                  <a:srgbClr val="2AA198"/>
                </a:solidFill>
                <a:effectLst/>
              </a:rPr>
              <a:t>"</a:t>
            </a:r>
            <a:r>
              <a:rPr lang="en-US" dirty="0" err="1">
                <a:solidFill>
                  <a:srgbClr val="2AA198"/>
                </a:solidFill>
                <a:effectLst/>
              </a:rPr>
              <a:t>YlOrBr</a:t>
            </a:r>
            <a:r>
              <a:rPr lang="en-US" dirty="0">
                <a:solidFill>
                  <a:srgbClr val="2AA198"/>
                </a:solidFill>
                <a:effectLst/>
              </a:rPr>
              <a:t>"</a:t>
            </a:r>
            <a:r>
              <a:rPr lang="en-US" dirty="0">
                <a:solidFill>
                  <a:srgbClr val="586E75"/>
                </a:solidFill>
                <a:effectLst/>
              </a:rPr>
              <a:t>,</a:t>
            </a:r>
            <a:r>
              <a:rPr lang="en-US" dirty="0"/>
              <a:t> ax</a:t>
            </a:r>
            <a:r>
              <a:rPr lang="en-US" dirty="0">
                <a:effectLst/>
              </a:rPr>
              <a:t>=</a:t>
            </a:r>
            <a:r>
              <a:rPr lang="en-US" dirty="0" err="1"/>
              <a:t>axs</a:t>
            </a:r>
            <a:r>
              <a:rPr lang="en-US" dirty="0">
                <a:solidFill>
                  <a:srgbClr val="586E75"/>
                </a:solidFill>
                <a:effectLst/>
              </a:rPr>
              <a:t>[</a:t>
            </a:r>
            <a:r>
              <a:rPr lang="en-US" dirty="0">
                <a:solidFill>
                  <a:srgbClr val="268BD2"/>
                </a:solidFill>
                <a:effectLst/>
              </a:rPr>
              <a:t>2</a:t>
            </a:r>
            <a:r>
              <a:rPr lang="en-US" dirty="0">
                <a:solidFill>
                  <a:srgbClr val="586E75"/>
                </a:solidFill>
                <a:effectLst/>
              </a:rPr>
              <a:t>,</a:t>
            </a:r>
            <a:r>
              <a:rPr lang="en-US" dirty="0"/>
              <a:t> </a:t>
            </a:r>
            <a:r>
              <a:rPr lang="en-US" dirty="0">
                <a:solidFill>
                  <a:srgbClr val="268BD2"/>
                </a:solidFill>
                <a:effectLst/>
              </a:rPr>
              <a:t>2</a:t>
            </a:r>
            <a:r>
              <a:rPr lang="en-US" dirty="0">
                <a:solidFill>
                  <a:srgbClr val="586E75"/>
                </a:solidFill>
                <a:effectLst/>
              </a:rPr>
              <a:t>])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26840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2">
          <a:extLst>
            <a:ext uri="{FF2B5EF4-FFF2-40B4-BE49-F238E27FC236}">
              <a16:creationId xmlns:a16="http://schemas.microsoft.com/office/drawing/2014/main" id="{2B7D356F-0C56-E52B-ED5B-99E408B2C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5246973-A7B4-CC5A-286B-8667E7606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1" name="Freeform 5">
              <a:extLst>
                <a:ext uri="{FF2B5EF4-FFF2-40B4-BE49-F238E27FC236}">
                  <a16:creationId xmlns:a16="http://schemas.microsoft.com/office/drawing/2014/main" id="{DE100244-0337-F677-B45A-3E97918EC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B5C8B90E-4DE6-3098-796C-D395E530F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3" name="Freeform 7">
              <a:extLst>
                <a:ext uri="{FF2B5EF4-FFF2-40B4-BE49-F238E27FC236}">
                  <a16:creationId xmlns:a16="http://schemas.microsoft.com/office/drawing/2014/main" id="{F2A6872C-02DB-8D22-09AB-C5F1FE698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6B2FC7EE-BF12-A49F-82CE-B5B5AEFB7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5" name="Freeform 9">
              <a:extLst>
                <a:ext uri="{FF2B5EF4-FFF2-40B4-BE49-F238E27FC236}">
                  <a16:creationId xmlns:a16="http://schemas.microsoft.com/office/drawing/2014/main" id="{7679631E-A05E-9EC8-EFD8-05C682808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6" name="Freeform 10">
              <a:extLst>
                <a:ext uri="{FF2B5EF4-FFF2-40B4-BE49-F238E27FC236}">
                  <a16:creationId xmlns:a16="http://schemas.microsoft.com/office/drawing/2014/main" id="{820F2C0D-E12F-C936-AAAA-5D7212E7D4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7" name="Freeform 11">
              <a:extLst>
                <a:ext uri="{FF2B5EF4-FFF2-40B4-BE49-F238E27FC236}">
                  <a16:creationId xmlns:a16="http://schemas.microsoft.com/office/drawing/2014/main" id="{1F0D6B12-F7F7-6BD8-9809-86DF803CC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8" name="Freeform 12">
              <a:extLst>
                <a:ext uri="{FF2B5EF4-FFF2-40B4-BE49-F238E27FC236}">
                  <a16:creationId xmlns:a16="http://schemas.microsoft.com/office/drawing/2014/main" id="{B84A8A94-362C-17E6-80C3-B04983418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9" name="Freeform 13">
              <a:extLst>
                <a:ext uri="{FF2B5EF4-FFF2-40B4-BE49-F238E27FC236}">
                  <a16:creationId xmlns:a16="http://schemas.microsoft.com/office/drawing/2014/main" id="{939BAADC-7872-815A-E944-1DA39A313A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0" name="Freeform 14">
              <a:extLst>
                <a:ext uri="{FF2B5EF4-FFF2-40B4-BE49-F238E27FC236}">
                  <a16:creationId xmlns:a16="http://schemas.microsoft.com/office/drawing/2014/main" id="{704A5D12-DA2F-A65F-7B10-4FA5FEB14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1" name="Freeform 15">
              <a:extLst>
                <a:ext uri="{FF2B5EF4-FFF2-40B4-BE49-F238E27FC236}">
                  <a16:creationId xmlns:a16="http://schemas.microsoft.com/office/drawing/2014/main" id="{1CAB4322-1305-7519-E29B-599AEF2B2E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2" name="Freeform 16">
              <a:extLst>
                <a:ext uri="{FF2B5EF4-FFF2-40B4-BE49-F238E27FC236}">
                  <a16:creationId xmlns:a16="http://schemas.microsoft.com/office/drawing/2014/main" id="{EB8805FF-9907-BBCE-CC83-EAEC2D6CAE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3" name="Freeform 17">
              <a:extLst>
                <a:ext uri="{FF2B5EF4-FFF2-40B4-BE49-F238E27FC236}">
                  <a16:creationId xmlns:a16="http://schemas.microsoft.com/office/drawing/2014/main" id="{AF602F1D-6FCC-A0D0-DE3A-FF47A727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4" name="Freeform 18">
              <a:extLst>
                <a:ext uri="{FF2B5EF4-FFF2-40B4-BE49-F238E27FC236}">
                  <a16:creationId xmlns:a16="http://schemas.microsoft.com/office/drawing/2014/main" id="{78EAF704-FDC6-F377-3A6D-77B63D245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5" name="Freeform 19">
              <a:extLst>
                <a:ext uri="{FF2B5EF4-FFF2-40B4-BE49-F238E27FC236}">
                  <a16:creationId xmlns:a16="http://schemas.microsoft.com/office/drawing/2014/main" id="{A8066E74-8C32-3FB7-DC9F-74BA8681C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6" name="Freeform 20">
              <a:extLst>
                <a:ext uri="{FF2B5EF4-FFF2-40B4-BE49-F238E27FC236}">
                  <a16:creationId xmlns:a16="http://schemas.microsoft.com/office/drawing/2014/main" id="{BE88C02D-C9B3-FA90-1677-49CB1CB09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7" name="Freeform 21">
              <a:extLst>
                <a:ext uri="{FF2B5EF4-FFF2-40B4-BE49-F238E27FC236}">
                  <a16:creationId xmlns:a16="http://schemas.microsoft.com/office/drawing/2014/main" id="{145F5D7B-627F-B0EE-0DB6-361B30C74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8" name="Freeform 22">
              <a:extLst>
                <a:ext uri="{FF2B5EF4-FFF2-40B4-BE49-F238E27FC236}">
                  <a16:creationId xmlns:a16="http://schemas.microsoft.com/office/drawing/2014/main" id="{3F5AC30F-22E4-6DE2-C7CF-129CC0BE0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9" name="Freeform 23">
              <a:extLst>
                <a:ext uri="{FF2B5EF4-FFF2-40B4-BE49-F238E27FC236}">
                  <a16:creationId xmlns:a16="http://schemas.microsoft.com/office/drawing/2014/main" id="{37E679E3-84B8-06DB-819B-2F9572C1B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50" name="Freeform 24">
              <a:extLst>
                <a:ext uri="{FF2B5EF4-FFF2-40B4-BE49-F238E27FC236}">
                  <a16:creationId xmlns:a16="http://schemas.microsoft.com/office/drawing/2014/main" id="{1719121C-26BD-91C3-FDB8-18E2A3522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51" name="Freeform 25">
              <a:extLst>
                <a:ext uri="{FF2B5EF4-FFF2-40B4-BE49-F238E27FC236}">
                  <a16:creationId xmlns:a16="http://schemas.microsoft.com/office/drawing/2014/main" id="{3F053C73-B111-18A0-4123-7C485E1D1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2B8582B-CD18-5F12-C788-F2105F044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2A523851-85FB-7A36-6448-FFC787666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lt-LT" noProof="0" dirty="0"/>
            </a:p>
          </p:txBody>
        </p:sp>
        <p:sp>
          <p:nvSpPr>
            <p:cNvPr id="155" name="Isosceles Triangle 22">
              <a:extLst>
                <a:ext uri="{FF2B5EF4-FFF2-40B4-BE49-F238E27FC236}">
                  <a16:creationId xmlns:a16="http://schemas.microsoft.com/office/drawing/2014/main" id="{769956BF-5AB0-1648-21EE-571381F45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lt-LT" noProof="0" dirty="0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5C862BD3-5090-1E7E-EB51-839A8101D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lt-LT" noProof="0" dirty="0"/>
            </a:p>
          </p:txBody>
        </p:sp>
      </p:grpSp>
      <p:sp>
        <p:nvSpPr>
          <p:cNvPr id="158" name="Rectangle 157">
            <a:extLst>
              <a:ext uri="{FF2B5EF4-FFF2-40B4-BE49-F238E27FC236}">
                <a16:creationId xmlns:a16="http://schemas.microsoft.com/office/drawing/2014/main" id="{D0791D53-9D58-B7B3-BA79-EE563C653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noProof="0" dirty="0"/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AF23EE7C-14A1-05A0-894B-4E61906EC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61" name="Freeform 5">
              <a:extLst>
                <a:ext uri="{FF2B5EF4-FFF2-40B4-BE49-F238E27FC236}">
                  <a16:creationId xmlns:a16="http://schemas.microsoft.com/office/drawing/2014/main" id="{7390B924-8B97-A73D-ED61-FE7634C2D9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2" name="Freeform 6">
              <a:extLst>
                <a:ext uri="{FF2B5EF4-FFF2-40B4-BE49-F238E27FC236}">
                  <a16:creationId xmlns:a16="http://schemas.microsoft.com/office/drawing/2014/main" id="{D7C4DD6A-6910-6E7B-77B2-7AB81F8AD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3" name="Freeform 7">
              <a:extLst>
                <a:ext uri="{FF2B5EF4-FFF2-40B4-BE49-F238E27FC236}">
                  <a16:creationId xmlns:a16="http://schemas.microsoft.com/office/drawing/2014/main" id="{CC45E98D-2971-1DB5-8FD1-1814EBDE0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4" name="Freeform 8">
              <a:extLst>
                <a:ext uri="{FF2B5EF4-FFF2-40B4-BE49-F238E27FC236}">
                  <a16:creationId xmlns:a16="http://schemas.microsoft.com/office/drawing/2014/main" id="{3A7C5615-DC1F-47B5-B287-A15548A72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5" name="Freeform 9">
              <a:extLst>
                <a:ext uri="{FF2B5EF4-FFF2-40B4-BE49-F238E27FC236}">
                  <a16:creationId xmlns:a16="http://schemas.microsoft.com/office/drawing/2014/main" id="{0EF906BE-4C08-58D2-B777-271961AAA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6" name="Freeform 10">
              <a:extLst>
                <a:ext uri="{FF2B5EF4-FFF2-40B4-BE49-F238E27FC236}">
                  <a16:creationId xmlns:a16="http://schemas.microsoft.com/office/drawing/2014/main" id="{7ED73C82-6481-F64F-3875-0CE7CE535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7" name="Freeform 11">
              <a:extLst>
                <a:ext uri="{FF2B5EF4-FFF2-40B4-BE49-F238E27FC236}">
                  <a16:creationId xmlns:a16="http://schemas.microsoft.com/office/drawing/2014/main" id="{CF29A344-0282-5683-C30D-65F6DA3C6F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8" name="Freeform 12">
              <a:extLst>
                <a:ext uri="{FF2B5EF4-FFF2-40B4-BE49-F238E27FC236}">
                  <a16:creationId xmlns:a16="http://schemas.microsoft.com/office/drawing/2014/main" id="{47874640-7EEF-8D7B-CEEB-3F7FAEE50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9" name="Freeform 13">
              <a:extLst>
                <a:ext uri="{FF2B5EF4-FFF2-40B4-BE49-F238E27FC236}">
                  <a16:creationId xmlns:a16="http://schemas.microsoft.com/office/drawing/2014/main" id="{48198086-1244-6C0E-68A6-E5A3C75A7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0" name="Freeform 14">
              <a:extLst>
                <a:ext uri="{FF2B5EF4-FFF2-40B4-BE49-F238E27FC236}">
                  <a16:creationId xmlns:a16="http://schemas.microsoft.com/office/drawing/2014/main" id="{0C235A90-9DA9-099B-E6AA-24AFDD4D0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1" name="Freeform 15">
              <a:extLst>
                <a:ext uri="{FF2B5EF4-FFF2-40B4-BE49-F238E27FC236}">
                  <a16:creationId xmlns:a16="http://schemas.microsoft.com/office/drawing/2014/main" id="{5E210C0A-6DA1-6525-8818-B971222D0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2" name="Freeform 16">
              <a:extLst>
                <a:ext uri="{FF2B5EF4-FFF2-40B4-BE49-F238E27FC236}">
                  <a16:creationId xmlns:a16="http://schemas.microsoft.com/office/drawing/2014/main" id="{165E6E79-6B6A-9A2C-E9DC-5CE55C68F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3" name="Freeform 17">
              <a:extLst>
                <a:ext uri="{FF2B5EF4-FFF2-40B4-BE49-F238E27FC236}">
                  <a16:creationId xmlns:a16="http://schemas.microsoft.com/office/drawing/2014/main" id="{E14A1F4A-523F-54FC-FC20-FF5162F9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4" name="Freeform 18">
              <a:extLst>
                <a:ext uri="{FF2B5EF4-FFF2-40B4-BE49-F238E27FC236}">
                  <a16:creationId xmlns:a16="http://schemas.microsoft.com/office/drawing/2014/main" id="{D4D91C32-9713-89F4-585F-EDC108CEB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5" name="Freeform 19">
              <a:extLst>
                <a:ext uri="{FF2B5EF4-FFF2-40B4-BE49-F238E27FC236}">
                  <a16:creationId xmlns:a16="http://schemas.microsoft.com/office/drawing/2014/main" id="{22A8F17D-FC66-924D-F4A4-8298E9F94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6" name="Freeform 20">
              <a:extLst>
                <a:ext uri="{FF2B5EF4-FFF2-40B4-BE49-F238E27FC236}">
                  <a16:creationId xmlns:a16="http://schemas.microsoft.com/office/drawing/2014/main" id="{3FE9C96D-C3CB-C30B-8F9F-4250AA952E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7" name="Freeform 21">
              <a:extLst>
                <a:ext uri="{FF2B5EF4-FFF2-40B4-BE49-F238E27FC236}">
                  <a16:creationId xmlns:a16="http://schemas.microsoft.com/office/drawing/2014/main" id="{6AE68898-FAF0-9F47-E7BB-F8640D7E31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8" name="Freeform 22">
              <a:extLst>
                <a:ext uri="{FF2B5EF4-FFF2-40B4-BE49-F238E27FC236}">
                  <a16:creationId xmlns:a16="http://schemas.microsoft.com/office/drawing/2014/main" id="{5C171A47-F675-43CE-AE87-13FC5579AC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9" name="Freeform 23">
              <a:extLst>
                <a:ext uri="{FF2B5EF4-FFF2-40B4-BE49-F238E27FC236}">
                  <a16:creationId xmlns:a16="http://schemas.microsoft.com/office/drawing/2014/main" id="{382E2BA1-8171-B122-D89D-9A6ED1E06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80" name="Freeform 24">
              <a:extLst>
                <a:ext uri="{FF2B5EF4-FFF2-40B4-BE49-F238E27FC236}">
                  <a16:creationId xmlns:a16="http://schemas.microsoft.com/office/drawing/2014/main" id="{77F4B8B5-8B7F-77E0-17CA-9E15372FCA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81" name="Freeform 25">
              <a:extLst>
                <a:ext uri="{FF2B5EF4-FFF2-40B4-BE49-F238E27FC236}">
                  <a16:creationId xmlns:a16="http://schemas.microsoft.com/office/drawing/2014/main" id="{60C13C77-4951-897B-02D9-BF1293A7B3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</p:grpSp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22D0F205-FA6F-5917-73DA-4F5FCD018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noProof="0" dirty="0"/>
          </a:p>
        </p:txBody>
      </p:sp>
      <p:sp>
        <p:nvSpPr>
          <p:cNvPr id="123" name="Google Shape;123;p3">
            <a:extLst>
              <a:ext uri="{FF2B5EF4-FFF2-40B4-BE49-F238E27FC236}">
                <a16:creationId xmlns:a16="http://schemas.microsoft.com/office/drawing/2014/main" id="{E3178126-97F8-7B94-A51E-7A27B4ED62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4747" y="697297"/>
            <a:ext cx="6159732" cy="899177"/>
          </a:xfrm>
          <a:prstGeom prst="rect">
            <a:avLst/>
          </a:prstGeom>
        </p:spPr>
        <p:txBody>
          <a:bodyPr spcFirstLastPara="1" vert="horz" lIns="228600" tIns="228600" rIns="228600" bIns="228600" rtlCol="0" anchor="t" anchorCtr="0">
            <a:normAutofit fontScale="90000"/>
          </a:bodyPr>
          <a:lstStyle/>
          <a:p>
            <a:pPr marL="12700">
              <a:lnSpc>
                <a:spcPct val="85000"/>
              </a:lnSpc>
              <a:spcBef>
                <a:spcPct val="0"/>
              </a:spcBef>
            </a:pPr>
            <a:r>
              <a:rPr lang="lt-LT" sz="3600" noProof="0" dirty="0" err="1">
                <a:solidFill>
                  <a:schemeClr val="accent1"/>
                </a:solidFill>
              </a:rPr>
              <a:t>Korealiacijos</a:t>
            </a:r>
            <a:r>
              <a:rPr lang="lt-LT" sz="3600" noProof="0" dirty="0">
                <a:solidFill>
                  <a:schemeClr val="accent1"/>
                </a:solidFill>
              </a:rPr>
              <a:t> vizualizavimas</a:t>
            </a:r>
            <a:endParaRPr lang="lt-LT" sz="3600" b="1" noProof="0" dirty="0">
              <a:solidFill>
                <a:schemeClr val="accent1"/>
              </a:solidFill>
            </a:endParaRPr>
          </a:p>
        </p:txBody>
      </p:sp>
      <p:sp>
        <p:nvSpPr>
          <p:cNvPr id="185" name="Isosceles Triangle 184">
            <a:extLst>
              <a:ext uri="{FF2B5EF4-FFF2-40B4-BE49-F238E27FC236}">
                <a16:creationId xmlns:a16="http://schemas.microsoft.com/office/drawing/2014/main" id="{599664C6-3D32-FB39-E54B-4A1EF600D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lt-LT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D1AE1A-F696-08F7-5BBC-AF54D94387AC}"/>
              </a:ext>
            </a:extLst>
          </p:cNvPr>
          <p:cNvSpPr txBox="1"/>
          <p:nvPr/>
        </p:nvSpPr>
        <p:spPr>
          <a:xfrm>
            <a:off x="4802310" y="4462124"/>
            <a:ext cx="5675068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lt-LT" sz="1400" dirty="0"/>
          </a:p>
          <a:p>
            <a:pPr>
              <a:defRPr sz="1600">
                <a:solidFill>
                  <a:srgbClr val="000000"/>
                </a:solidFill>
              </a:defRPr>
            </a:pPr>
            <a:r>
              <a:rPr lang="lt-LT" sz="1200" dirty="0"/>
              <a:t>• Sklaidos diagrama (</a:t>
            </a:r>
            <a:r>
              <a:rPr lang="lt-LT" sz="1200" dirty="0" err="1"/>
              <a:t>Scatterplot</a:t>
            </a:r>
            <a:r>
              <a:rPr lang="lt-LT" sz="1200" dirty="0"/>
              <a:t>) – rodo </a:t>
            </a:r>
            <a:r>
              <a:rPr lang="lt-LT" sz="1200" u="sng" dirty="0"/>
              <a:t>dviejų</a:t>
            </a:r>
            <a:r>
              <a:rPr lang="lt-LT" sz="1200" dirty="0"/>
              <a:t> kintamųjų tarpusavio ryšį.</a:t>
            </a:r>
            <a:br>
              <a:rPr lang="lt-LT" sz="1200" dirty="0"/>
            </a:br>
            <a:r>
              <a:rPr lang="lt-LT" sz="1200" dirty="0"/>
              <a:t>• Šilumos žemėlapis (</a:t>
            </a:r>
            <a:r>
              <a:rPr lang="lt-LT" sz="1200" dirty="0" err="1"/>
              <a:t>Heatmap</a:t>
            </a:r>
            <a:r>
              <a:rPr lang="lt-LT" sz="1200" dirty="0"/>
              <a:t>) – rodo koreliacijos stiprumą spalvomis.</a:t>
            </a:r>
            <a:br>
              <a:rPr lang="lt-LT" sz="1200" dirty="0"/>
            </a:br>
            <a:r>
              <a:rPr lang="lt-LT" sz="1200" dirty="0"/>
              <a:t>• </a:t>
            </a:r>
            <a:r>
              <a:rPr lang="lt-LT" sz="1200" dirty="0" err="1"/>
              <a:t>Korelograma</a:t>
            </a:r>
            <a:r>
              <a:rPr lang="lt-LT" sz="1200" dirty="0"/>
              <a:t> (</a:t>
            </a:r>
            <a:r>
              <a:rPr lang="lt-LT" sz="1200" dirty="0" err="1"/>
              <a:t>Correlogram</a:t>
            </a:r>
            <a:r>
              <a:rPr lang="lt-LT" sz="1200" dirty="0"/>
              <a:t>) – vizualiai išdėsto koreliacijas matricose.</a:t>
            </a:r>
            <a:br>
              <a:rPr lang="lt-LT" sz="1200" dirty="0"/>
            </a:br>
            <a:r>
              <a:rPr lang="lt-LT" sz="1200" dirty="0"/>
              <a:t>• Burbulų diagrama (</a:t>
            </a:r>
            <a:r>
              <a:rPr lang="lt-LT" sz="1200" dirty="0" err="1"/>
              <a:t>Bubble</a:t>
            </a:r>
            <a:r>
              <a:rPr lang="lt-LT" sz="1200" dirty="0"/>
              <a:t>) – parodo koreliacijas su papildomu kintamuoju.</a:t>
            </a:r>
            <a:br>
              <a:rPr lang="lt-LT" sz="1200" dirty="0"/>
            </a:br>
            <a:r>
              <a:rPr lang="lt-LT" sz="1200" dirty="0"/>
              <a:t>• Sujungta sklaida (</a:t>
            </a:r>
            <a:r>
              <a:rPr lang="lt-LT" sz="1200" dirty="0" err="1"/>
              <a:t>Connected</a:t>
            </a:r>
            <a:r>
              <a:rPr lang="lt-LT" sz="1200" dirty="0"/>
              <a:t> </a:t>
            </a:r>
            <a:r>
              <a:rPr lang="lt-LT" sz="1200" dirty="0" err="1"/>
              <a:t>Scatter</a:t>
            </a:r>
            <a:r>
              <a:rPr lang="lt-LT" sz="1200" dirty="0"/>
              <a:t>) – ryšiai laiko sekoje.</a:t>
            </a:r>
            <a:br>
              <a:rPr lang="lt-LT" sz="1200" dirty="0"/>
            </a:br>
            <a:r>
              <a:rPr lang="lt-LT" sz="1200" dirty="0"/>
              <a:t>• 2D tankio diagrama (2D </a:t>
            </a:r>
            <a:r>
              <a:rPr lang="lt-LT" sz="1200" dirty="0" err="1"/>
              <a:t>Density</a:t>
            </a:r>
            <a:r>
              <a:rPr lang="lt-LT" sz="1200" dirty="0"/>
              <a:t>) – parodo taškų tankio pasiskirstymą.</a:t>
            </a:r>
          </a:p>
        </p:txBody>
      </p:sp>
      <p:pic>
        <p:nvPicPr>
          <p:cNvPr id="12" name="Picture 11" descr="A group of circles with different shapes&#10;&#10;AI-generated content may be incorrect.">
            <a:extLst>
              <a:ext uri="{FF2B5EF4-FFF2-40B4-BE49-F238E27FC236}">
                <a16:creationId xmlns:a16="http://schemas.microsoft.com/office/drawing/2014/main" id="{B0EF322D-3ACA-78FD-B861-EE523CFE8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702" y="2099153"/>
            <a:ext cx="7772400" cy="25563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FA772A-BAB4-7542-B808-B69890D02A61}"/>
              </a:ext>
            </a:extLst>
          </p:cNvPr>
          <p:cNvSpPr txBox="1"/>
          <p:nvPr/>
        </p:nvSpPr>
        <p:spPr>
          <a:xfrm>
            <a:off x="3062514" y="1183461"/>
            <a:ext cx="5206875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1400" dirty="0"/>
          </a:p>
          <a:p>
            <a:pPr>
              <a:defRPr sz="2000" i="1">
                <a:solidFill>
                  <a:srgbClr val="505050"/>
                </a:solidFill>
              </a:defRPr>
            </a:pPr>
            <a:r>
              <a:rPr dirty="0" err="1"/>
              <a:t>Įvairūs</a:t>
            </a:r>
            <a:r>
              <a:rPr dirty="0"/>
              <a:t> </a:t>
            </a:r>
            <a:r>
              <a:rPr dirty="0" err="1"/>
              <a:t>būdai</a:t>
            </a:r>
            <a:r>
              <a:rPr dirty="0"/>
              <a:t> </a:t>
            </a:r>
            <a:r>
              <a:rPr dirty="0" err="1"/>
              <a:t>vaizduoti</a:t>
            </a:r>
            <a:r>
              <a:rPr dirty="0"/>
              <a:t> </a:t>
            </a:r>
            <a:r>
              <a:rPr dirty="0" err="1"/>
              <a:t>ryšius</a:t>
            </a:r>
            <a:r>
              <a:rPr dirty="0"/>
              <a:t> tarp </a:t>
            </a:r>
            <a:r>
              <a:rPr dirty="0" err="1"/>
              <a:t>kintamųjų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7689904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2">
          <a:extLst>
            <a:ext uri="{FF2B5EF4-FFF2-40B4-BE49-F238E27FC236}">
              <a16:creationId xmlns:a16="http://schemas.microsoft.com/office/drawing/2014/main" id="{EB7829A8-24F6-64CE-CD68-DB25C6C5E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F7DC659-4EF1-781A-4068-7EC68832B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1" name="Freeform 5">
              <a:extLst>
                <a:ext uri="{FF2B5EF4-FFF2-40B4-BE49-F238E27FC236}">
                  <a16:creationId xmlns:a16="http://schemas.microsoft.com/office/drawing/2014/main" id="{4BA15403-FB16-062E-1427-F3DF500E6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AB1AADFF-E7E5-2D51-B53D-96845E8A5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3" name="Freeform 7">
              <a:extLst>
                <a:ext uri="{FF2B5EF4-FFF2-40B4-BE49-F238E27FC236}">
                  <a16:creationId xmlns:a16="http://schemas.microsoft.com/office/drawing/2014/main" id="{4CF44BE2-6CDE-320A-4899-68C1EB7CB8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DF1AFBC6-8AE0-3636-9C64-69EC543658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5" name="Freeform 9">
              <a:extLst>
                <a:ext uri="{FF2B5EF4-FFF2-40B4-BE49-F238E27FC236}">
                  <a16:creationId xmlns:a16="http://schemas.microsoft.com/office/drawing/2014/main" id="{CC8A9A09-B450-F0D9-AEE3-5003679E77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6" name="Freeform 10">
              <a:extLst>
                <a:ext uri="{FF2B5EF4-FFF2-40B4-BE49-F238E27FC236}">
                  <a16:creationId xmlns:a16="http://schemas.microsoft.com/office/drawing/2014/main" id="{817284AB-F0AF-4F6F-AACA-376826F77E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7" name="Freeform 11">
              <a:extLst>
                <a:ext uri="{FF2B5EF4-FFF2-40B4-BE49-F238E27FC236}">
                  <a16:creationId xmlns:a16="http://schemas.microsoft.com/office/drawing/2014/main" id="{37441C5D-897A-8773-B87D-FC385A731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8" name="Freeform 12">
              <a:extLst>
                <a:ext uri="{FF2B5EF4-FFF2-40B4-BE49-F238E27FC236}">
                  <a16:creationId xmlns:a16="http://schemas.microsoft.com/office/drawing/2014/main" id="{339C474D-B161-A169-B130-BB7B693AE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39" name="Freeform 13">
              <a:extLst>
                <a:ext uri="{FF2B5EF4-FFF2-40B4-BE49-F238E27FC236}">
                  <a16:creationId xmlns:a16="http://schemas.microsoft.com/office/drawing/2014/main" id="{7C2D706A-88F1-AF8C-97CE-A2C40CB6E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0" name="Freeform 14">
              <a:extLst>
                <a:ext uri="{FF2B5EF4-FFF2-40B4-BE49-F238E27FC236}">
                  <a16:creationId xmlns:a16="http://schemas.microsoft.com/office/drawing/2014/main" id="{481F000D-177A-866D-143E-BB225CBCB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1" name="Freeform 15">
              <a:extLst>
                <a:ext uri="{FF2B5EF4-FFF2-40B4-BE49-F238E27FC236}">
                  <a16:creationId xmlns:a16="http://schemas.microsoft.com/office/drawing/2014/main" id="{AB6773DC-69FF-2B14-2FDC-0F4371464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2" name="Freeform 16">
              <a:extLst>
                <a:ext uri="{FF2B5EF4-FFF2-40B4-BE49-F238E27FC236}">
                  <a16:creationId xmlns:a16="http://schemas.microsoft.com/office/drawing/2014/main" id="{567CA9AC-D6C9-716A-8310-62F1CA7333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3" name="Freeform 17">
              <a:extLst>
                <a:ext uri="{FF2B5EF4-FFF2-40B4-BE49-F238E27FC236}">
                  <a16:creationId xmlns:a16="http://schemas.microsoft.com/office/drawing/2014/main" id="{46D2F3D2-ECC4-F984-37A7-A3422E997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4" name="Freeform 18">
              <a:extLst>
                <a:ext uri="{FF2B5EF4-FFF2-40B4-BE49-F238E27FC236}">
                  <a16:creationId xmlns:a16="http://schemas.microsoft.com/office/drawing/2014/main" id="{0346B281-E3D5-3297-8CAD-EE01425BB7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5" name="Freeform 19">
              <a:extLst>
                <a:ext uri="{FF2B5EF4-FFF2-40B4-BE49-F238E27FC236}">
                  <a16:creationId xmlns:a16="http://schemas.microsoft.com/office/drawing/2014/main" id="{FDC73AE4-B860-C24E-C7A7-BE5541E96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6" name="Freeform 20">
              <a:extLst>
                <a:ext uri="{FF2B5EF4-FFF2-40B4-BE49-F238E27FC236}">
                  <a16:creationId xmlns:a16="http://schemas.microsoft.com/office/drawing/2014/main" id="{C0F3499C-121C-FE92-3447-C1EF5D447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7" name="Freeform 21">
              <a:extLst>
                <a:ext uri="{FF2B5EF4-FFF2-40B4-BE49-F238E27FC236}">
                  <a16:creationId xmlns:a16="http://schemas.microsoft.com/office/drawing/2014/main" id="{2D2BC844-9D52-40A3-5FB8-195B475F9A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8" name="Freeform 22">
              <a:extLst>
                <a:ext uri="{FF2B5EF4-FFF2-40B4-BE49-F238E27FC236}">
                  <a16:creationId xmlns:a16="http://schemas.microsoft.com/office/drawing/2014/main" id="{E8932614-3931-6678-5519-F9D3E266D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49" name="Freeform 23">
              <a:extLst>
                <a:ext uri="{FF2B5EF4-FFF2-40B4-BE49-F238E27FC236}">
                  <a16:creationId xmlns:a16="http://schemas.microsoft.com/office/drawing/2014/main" id="{7984B9E7-CB17-E284-E5BC-38E5CF77D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50" name="Freeform 24">
              <a:extLst>
                <a:ext uri="{FF2B5EF4-FFF2-40B4-BE49-F238E27FC236}">
                  <a16:creationId xmlns:a16="http://schemas.microsoft.com/office/drawing/2014/main" id="{72480446-1378-17C0-F870-CF25A8C86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51" name="Freeform 25">
              <a:extLst>
                <a:ext uri="{FF2B5EF4-FFF2-40B4-BE49-F238E27FC236}">
                  <a16:creationId xmlns:a16="http://schemas.microsoft.com/office/drawing/2014/main" id="{0904F703-C295-403B-992F-0E883996B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C9C4A785-9FE5-6EBD-71C8-93E0EF5B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08F1D428-7530-C9E8-03C4-6FE6D0D4F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lt-LT" noProof="0" dirty="0"/>
            </a:p>
          </p:txBody>
        </p:sp>
        <p:sp>
          <p:nvSpPr>
            <p:cNvPr id="155" name="Isosceles Triangle 22">
              <a:extLst>
                <a:ext uri="{FF2B5EF4-FFF2-40B4-BE49-F238E27FC236}">
                  <a16:creationId xmlns:a16="http://schemas.microsoft.com/office/drawing/2014/main" id="{976595D3-B407-E0A6-E1F3-CE331F683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lt-LT" noProof="0" dirty="0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F5A715A-1641-FC8B-78C4-526289698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lt-LT" noProof="0" dirty="0"/>
            </a:p>
          </p:txBody>
        </p:sp>
      </p:grpSp>
      <p:sp>
        <p:nvSpPr>
          <p:cNvPr id="158" name="Rectangle 157">
            <a:extLst>
              <a:ext uri="{FF2B5EF4-FFF2-40B4-BE49-F238E27FC236}">
                <a16:creationId xmlns:a16="http://schemas.microsoft.com/office/drawing/2014/main" id="{85B79B02-BBC8-0FA8-C279-47E21FCAF3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noProof="0" dirty="0"/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1750B85B-7E36-F3C9-26FF-A0096872D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61" name="Freeform 5">
              <a:extLst>
                <a:ext uri="{FF2B5EF4-FFF2-40B4-BE49-F238E27FC236}">
                  <a16:creationId xmlns:a16="http://schemas.microsoft.com/office/drawing/2014/main" id="{A3EA59D5-1C2E-86A6-51FA-8ABCD3E22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2" name="Freeform 6">
              <a:extLst>
                <a:ext uri="{FF2B5EF4-FFF2-40B4-BE49-F238E27FC236}">
                  <a16:creationId xmlns:a16="http://schemas.microsoft.com/office/drawing/2014/main" id="{15DA5289-3D50-1A04-8F38-390F49FE4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3" name="Freeform 7">
              <a:extLst>
                <a:ext uri="{FF2B5EF4-FFF2-40B4-BE49-F238E27FC236}">
                  <a16:creationId xmlns:a16="http://schemas.microsoft.com/office/drawing/2014/main" id="{8AE16C63-A260-697E-6C9A-18D14322F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4" name="Freeform 8">
              <a:extLst>
                <a:ext uri="{FF2B5EF4-FFF2-40B4-BE49-F238E27FC236}">
                  <a16:creationId xmlns:a16="http://schemas.microsoft.com/office/drawing/2014/main" id="{6DA4AC81-CA52-BFAF-A144-9DCB27324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5" name="Freeform 9">
              <a:extLst>
                <a:ext uri="{FF2B5EF4-FFF2-40B4-BE49-F238E27FC236}">
                  <a16:creationId xmlns:a16="http://schemas.microsoft.com/office/drawing/2014/main" id="{CD101ED8-0166-1183-0939-607F17F1CE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6" name="Freeform 10">
              <a:extLst>
                <a:ext uri="{FF2B5EF4-FFF2-40B4-BE49-F238E27FC236}">
                  <a16:creationId xmlns:a16="http://schemas.microsoft.com/office/drawing/2014/main" id="{AD420A5E-3230-7A2A-693A-E3DD0564A5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7" name="Freeform 11">
              <a:extLst>
                <a:ext uri="{FF2B5EF4-FFF2-40B4-BE49-F238E27FC236}">
                  <a16:creationId xmlns:a16="http://schemas.microsoft.com/office/drawing/2014/main" id="{81377663-1AC4-BEB7-37DD-2C1B1F18CF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8" name="Freeform 12">
              <a:extLst>
                <a:ext uri="{FF2B5EF4-FFF2-40B4-BE49-F238E27FC236}">
                  <a16:creationId xmlns:a16="http://schemas.microsoft.com/office/drawing/2014/main" id="{1F786219-328B-1E8F-A764-73C5FFA86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69" name="Freeform 13">
              <a:extLst>
                <a:ext uri="{FF2B5EF4-FFF2-40B4-BE49-F238E27FC236}">
                  <a16:creationId xmlns:a16="http://schemas.microsoft.com/office/drawing/2014/main" id="{4E999A45-F242-BB67-FC4F-33E57F1DA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0" name="Freeform 14">
              <a:extLst>
                <a:ext uri="{FF2B5EF4-FFF2-40B4-BE49-F238E27FC236}">
                  <a16:creationId xmlns:a16="http://schemas.microsoft.com/office/drawing/2014/main" id="{94453977-96E3-AD12-4D92-363BAE51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1" name="Freeform 15">
              <a:extLst>
                <a:ext uri="{FF2B5EF4-FFF2-40B4-BE49-F238E27FC236}">
                  <a16:creationId xmlns:a16="http://schemas.microsoft.com/office/drawing/2014/main" id="{5042792B-473B-AEC1-E1BC-EBF6AA4AF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2" name="Freeform 16">
              <a:extLst>
                <a:ext uri="{FF2B5EF4-FFF2-40B4-BE49-F238E27FC236}">
                  <a16:creationId xmlns:a16="http://schemas.microsoft.com/office/drawing/2014/main" id="{D8AE00AE-EA11-189D-04EE-94055D40C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3" name="Freeform 17">
              <a:extLst>
                <a:ext uri="{FF2B5EF4-FFF2-40B4-BE49-F238E27FC236}">
                  <a16:creationId xmlns:a16="http://schemas.microsoft.com/office/drawing/2014/main" id="{139240FC-A824-991A-FB0D-C3EA0D5A6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4" name="Freeform 18">
              <a:extLst>
                <a:ext uri="{FF2B5EF4-FFF2-40B4-BE49-F238E27FC236}">
                  <a16:creationId xmlns:a16="http://schemas.microsoft.com/office/drawing/2014/main" id="{B90DED1F-3DDD-4016-FF2E-3899E90052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5" name="Freeform 19">
              <a:extLst>
                <a:ext uri="{FF2B5EF4-FFF2-40B4-BE49-F238E27FC236}">
                  <a16:creationId xmlns:a16="http://schemas.microsoft.com/office/drawing/2014/main" id="{B31D4BA8-877F-6191-3DE6-05DEC7A1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6" name="Freeform 20">
              <a:extLst>
                <a:ext uri="{FF2B5EF4-FFF2-40B4-BE49-F238E27FC236}">
                  <a16:creationId xmlns:a16="http://schemas.microsoft.com/office/drawing/2014/main" id="{CE43D0A9-2B8C-F0BF-D071-2DF346350E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7" name="Freeform 21">
              <a:extLst>
                <a:ext uri="{FF2B5EF4-FFF2-40B4-BE49-F238E27FC236}">
                  <a16:creationId xmlns:a16="http://schemas.microsoft.com/office/drawing/2014/main" id="{6E09B46C-B30E-0C61-3859-26CC6CF7A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8" name="Freeform 22">
              <a:extLst>
                <a:ext uri="{FF2B5EF4-FFF2-40B4-BE49-F238E27FC236}">
                  <a16:creationId xmlns:a16="http://schemas.microsoft.com/office/drawing/2014/main" id="{8AABA2D4-3D11-6524-0E2C-854222A18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79" name="Freeform 23">
              <a:extLst>
                <a:ext uri="{FF2B5EF4-FFF2-40B4-BE49-F238E27FC236}">
                  <a16:creationId xmlns:a16="http://schemas.microsoft.com/office/drawing/2014/main" id="{86D97377-70E6-8786-2DBC-4E2ED2086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80" name="Freeform 24">
              <a:extLst>
                <a:ext uri="{FF2B5EF4-FFF2-40B4-BE49-F238E27FC236}">
                  <a16:creationId xmlns:a16="http://schemas.microsoft.com/office/drawing/2014/main" id="{22FCB196-D6E0-2F48-0A0E-7219B2E4B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181" name="Freeform 25">
              <a:extLst>
                <a:ext uri="{FF2B5EF4-FFF2-40B4-BE49-F238E27FC236}">
                  <a16:creationId xmlns:a16="http://schemas.microsoft.com/office/drawing/2014/main" id="{990A3ED1-C5FC-0C28-CC80-8D4FE1B04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</p:grpSp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0AB5352F-9C3E-FFD1-CFC4-8F0BBA996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noProof="0" dirty="0"/>
          </a:p>
        </p:txBody>
      </p:sp>
      <p:sp>
        <p:nvSpPr>
          <p:cNvPr id="185" name="Isosceles Triangle 184">
            <a:extLst>
              <a:ext uri="{FF2B5EF4-FFF2-40B4-BE49-F238E27FC236}">
                <a16:creationId xmlns:a16="http://schemas.microsoft.com/office/drawing/2014/main" id="{F4206B46-58D2-18F7-305E-593DD0222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lt-LT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EB8712-3404-AF00-B405-3205DDEFBADA}"/>
              </a:ext>
            </a:extLst>
          </p:cNvPr>
          <p:cNvSpPr txBox="1"/>
          <p:nvPr/>
        </p:nvSpPr>
        <p:spPr>
          <a:xfrm>
            <a:off x="2583657" y="1291391"/>
            <a:ext cx="8020843" cy="4764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endParaRPr lang="lt-LT" sz="1400" b="0" dirty="0"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effectLst/>
                <a:latin typeface="Menlo" panose="020B0609030804020204" pitchFamily="49" charset="0"/>
              </a:rPr>
              <a:t>✅ </a:t>
            </a:r>
            <a:r>
              <a:rPr lang="lt-LT" sz="1400" b="0" dirty="0">
                <a:effectLst/>
                <a:latin typeface="Menlo" panose="020B0609030804020204" pitchFamily="49" charset="0"/>
              </a:rPr>
              <a:t>Geriausia </a:t>
            </a:r>
            <a:r>
              <a:rPr lang="lt-LT" sz="1400" b="1" dirty="0">
                <a:effectLst/>
                <a:latin typeface="Menlo" panose="020B0609030804020204" pitchFamily="49" charset="0"/>
              </a:rPr>
              <a:t>ANOVA</a:t>
            </a:r>
            <a:r>
              <a:rPr lang="lt-LT" sz="1400" b="0" dirty="0">
                <a:effectLst/>
                <a:latin typeface="Menlo" panose="020B0609030804020204" pitchFamily="49" charset="0"/>
              </a:rPr>
              <a:t> analizę ir </a:t>
            </a:r>
            <a:r>
              <a:rPr lang="lt-LT" sz="1400" b="1" dirty="0">
                <a:effectLst/>
                <a:latin typeface="Menlo" panose="020B0609030804020204" pitchFamily="49" charset="0"/>
              </a:rPr>
              <a:t>Studento </a:t>
            </a:r>
            <a:r>
              <a:rPr lang="lt-LT" sz="1400" b="1" dirty="0" err="1">
                <a:effectLst/>
                <a:latin typeface="Menlo" panose="020B0609030804020204" pitchFamily="49" charset="0"/>
              </a:rPr>
              <a:t>t</a:t>
            </a:r>
            <a:r>
              <a:rPr lang="lt-LT" sz="1400" b="1" dirty="0">
                <a:effectLst/>
                <a:latin typeface="Menlo" panose="020B0609030804020204" pitchFamily="49" charset="0"/>
              </a:rPr>
              <a:t>-testą </a:t>
            </a:r>
            <a:r>
              <a:rPr lang="lt-LT" sz="1400" b="0" dirty="0">
                <a:effectLst/>
                <a:latin typeface="Menlo" panose="020B0609030804020204" pitchFamily="49" charset="0"/>
              </a:rPr>
              <a:t>atlikti </a:t>
            </a:r>
            <a:r>
              <a:rPr lang="lt-LT" sz="1400" b="1" dirty="0">
                <a:effectLst/>
                <a:latin typeface="Menlo" panose="020B0609030804020204" pitchFamily="49" charset="0"/>
              </a:rPr>
              <a:t>po to</a:t>
            </a:r>
            <a:r>
              <a:rPr lang="lt-LT" sz="1400" b="0" dirty="0">
                <a:effectLst/>
                <a:latin typeface="Menlo" panose="020B0609030804020204" pitchFamily="49" charset="0"/>
              </a:rPr>
              <a:t>, kai pašalinti stipriai koreliuojantys kintamieji.</a:t>
            </a:r>
          </a:p>
          <a:p>
            <a:pPr>
              <a:lnSpc>
                <a:spcPts val="1350"/>
              </a:lnSpc>
              <a:buNone/>
            </a:pPr>
            <a:endParaRPr lang="lt-LT" sz="1400" b="0" dirty="0"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1" dirty="0">
                <a:effectLst/>
                <a:latin typeface="Menlo" panose="020B0609030804020204" pitchFamily="49" charset="0"/>
              </a:rPr>
              <a:t>🔍 </a:t>
            </a:r>
            <a:r>
              <a:rPr lang="lt-LT" sz="1400" b="1" dirty="0">
                <a:effectLst/>
                <a:latin typeface="Menlo" panose="020B0609030804020204" pitchFamily="49" charset="0"/>
              </a:rPr>
              <a:t>Kodėl?</a:t>
            </a:r>
          </a:p>
          <a:p>
            <a:pPr>
              <a:lnSpc>
                <a:spcPts val="1350"/>
              </a:lnSpc>
              <a:buNone/>
            </a:pPr>
            <a:endParaRPr lang="lt-LT" sz="1400" b="0" dirty="0"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1" u="sng" dirty="0">
                <a:effectLst/>
                <a:latin typeface="Menlo" panose="020B0609030804020204" pitchFamily="49" charset="0"/>
              </a:rPr>
              <a:t>🔁 </a:t>
            </a:r>
            <a:r>
              <a:rPr lang="lt-LT" sz="1400" b="1" u="sng" dirty="0">
                <a:effectLst/>
                <a:latin typeface="Menlo" panose="020B0609030804020204" pitchFamily="49" charset="0"/>
              </a:rPr>
              <a:t>Prieš pašalinant koreliuojančius kintamuosius</a:t>
            </a:r>
            <a:endParaRPr lang="lt-LT" sz="1400" b="0" u="sng" dirty="0"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lt-LT" sz="1400" b="0" dirty="0">
                <a:effectLst/>
                <a:latin typeface="Menlo" panose="020B0609030804020204" pitchFamily="49" charset="0"/>
              </a:rPr>
              <a:t>- Galima atlikti testus, bet rezultatai gali būti </a:t>
            </a:r>
            <a:r>
              <a:rPr lang="lt-LT" sz="1400" b="1" dirty="0">
                <a:effectLst/>
                <a:latin typeface="Menlo" panose="020B0609030804020204" pitchFamily="49" charset="0"/>
              </a:rPr>
              <a:t>  klaidinantys  </a:t>
            </a:r>
            <a:r>
              <a:rPr lang="lt-LT" sz="1400" b="0" dirty="0">
                <a:effectLst/>
                <a:latin typeface="Menlo" panose="020B0609030804020204" pitchFamily="49" charset="0"/>
              </a:rPr>
              <a:t>, nes:</a:t>
            </a:r>
          </a:p>
          <a:p>
            <a:pPr>
              <a:lnSpc>
                <a:spcPts val="1350"/>
              </a:lnSpc>
              <a:buNone/>
            </a:pPr>
            <a:r>
              <a:rPr lang="lt-LT" sz="1400" b="0" dirty="0">
                <a:effectLst/>
                <a:latin typeface="Menlo" panose="020B0609030804020204" pitchFamily="49" charset="0"/>
              </a:rPr>
              <a:t>- </a:t>
            </a:r>
            <a:r>
              <a:rPr lang="lt-LT" sz="1400" b="0" dirty="0" err="1">
                <a:effectLst/>
                <a:latin typeface="Menlo" panose="020B0609030804020204" pitchFamily="49" charset="0"/>
              </a:rPr>
              <a:t>Multikolinearumas</a:t>
            </a:r>
            <a:r>
              <a:rPr lang="lt-LT" sz="1400" b="0" dirty="0">
                <a:effectLst/>
                <a:latin typeface="Menlo" panose="020B0609030804020204" pitchFamily="49" charset="0"/>
              </a:rPr>
              <a:t> išpučia standartines paklaidas.</a:t>
            </a:r>
          </a:p>
          <a:p>
            <a:pPr>
              <a:lnSpc>
                <a:spcPts val="1350"/>
              </a:lnSpc>
              <a:buNone/>
            </a:pPr>
            <a:r>
              <a:rPr lang="lt-LT" sz="1400" b="0" dirty="0">
                <a:effectLst/>
                <a:latin typeface="Menlo" panose="020B0609030804020204" pitchFamily="49" charset="0"/>
              </a:rPr>
              <a:t>- </a:t>
            </a:r>
            <a:r>
              <a:rPr lang="lt-LT" sz="1400" b="0" dirty="0" err="1">
                <a:effectLst/>
                <a:latin typeface="Menlo" panose="020B0609030804020204" pitchFamily="49" charset="0"/>
              </a:rPr>
              <a:t>p</a:t>
            </a:r>
            <a:r>
              <a:rPr lang="lt-LT" sz="1400" b="0" dirty="0">
                <a:effectLst/>
                <a:latin typeface="Menlo" panose="020B0609030804020204" pitchFamily="49" charset="0"/>
              </a:rPr>
              <a:t> reikšmės gali būti netikslios (rodo, kad reikšmingi kintamieji yra nereikšmingi).</a:t>
            </a:r>
          </a:p>
          <a:p>
            <a:pPr marL="171450" indent="-171450">
              <a:lnSpc>
                <a:spcPts val="1350"/>
              </a:lnSpc>
              <a:buFontTx/>
              <a:buChar char="-"/>
            </a:pPr>
            <a:r>
              <a:rPr lang="lt-LT" sz="1400" b="0" dirty="0">
                <a:effectLst/>
                <a:latin typeface="Menlo" panose="020B0609030804020204" pitchFamily="49" charset="0"/>
              </a:rPr>
              <a:t>Blogėja modelio interpretacija ir patikimumas.</a:t>
            </a:r>
          </a:p>
          <a:p>
            <a:pPr>
              <a:lnSpc>
                <a:spcPts val="1350"/>
              </a:lnSpc>
            </a:pPr>
            <a:endParaRPr lang="lt-LT" sz="1400" b="0" dirty="0"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lt-LT" sz="1400" b="0" dirty="0">
                <a:effectLst/>
                <a:latin typeface="Menlo" panose="020B0609030804020204" pitchFamily="49" charset="0"/>
              </a:rPr>
              <a:t>⚠️ </a:t>
            </a:r>
            <a:r>
              <a:rPr lang="lt-LT" sz="1400" b="1" dirty="0">
                <a:effectLst/>
                <a:latin typeface="Menlo" panose="020B0609030804020204" pitchFamily="49" charset="0"/>
              </a:rPr>
              <a:t> </a:t>
            </a:r>
            <a:r>
              <a:rPr lang="lt-LT" sz="1400" b="1" dirty="0" err="1">
                <a:effectLst/>
                <a:latin typeface="Menlo" panose="020B0609030804020204" pitchFamily="49" charset="0"/>
              </a:rPr>
              <a:t>Multikolinearumas</a:t>
            </a:r>
            <a:r>
              <a:rPr lang="lt-LT" sz="1400" b="1" dirty="0">
                <a:effectLst/>
                <a:latin typeface="Menlo" panose="020B0609030804020204" pitchFamily="49" charset="0"/>
              </a:rPr>
              <a:t> trukdo tiksliai vertinti kintamųjų reikšmingumą.</a:t>
            </a:r>
            <a:endParaRPr lang="lt-LT" sz="1400" b="0" dirty="0"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lt-LT" sz="1400" b="1" u="sng" dirty="0">
                <a:effectLst/>
                <a:latin typeface="Menlo" panose="020B0609030804020204" pitchFamily="49" charset="0"/>
              </a:rPr>
              <a:t>✂️ Po koreliuojančių kintamųjų pašalinimo</a:t>
            </a:r>
            <a:endParaRPr lang="lt-LT" sz="1400" b="0" u="sng" dirty="0"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lt-LT" sz="1400" b="0" dirty="0">
                <a:effectLst/>
                <a:latin typeface="Menlo" panose="020B0609030804020204" pitchFamily="49" charset="0"/>
              </a:rPr>
              <a:t>- Kai pašalinami / apdorojami stipriai koreliuojantys kintamieji:</a:t>
            </a:r>
          </a:p>
          <a:p>
            <a:pPr>
              <a:lnSpc>
                <a:spcPts val="1350"/>
              </a:lnSpc>
              <a:buNone/>
            </a:pPr>
            <a:r>
              <a:rPr lang="lt-LT" sz="1400" b="0" dirty="0">
                <a:effectLst/>
                <a:latin typeface="Menlo" panose="020B0609030804020204" pitchFamily="49" charset="0"/>
              </a:rPr>
              <a:t>- Modelio </a:t>
            </a:r>
            <a:r>
              <a:rPr lang="lt-LT" sz="1400" b="1" dirty="0">
                <a:effectLst/>
                <a:latin typeface="Menlo" panose="020B0609030804020204" pitchFamily="49" charset="0"/>
              </a:rPr>
              <a:t>  standartinės paklaidos mažėja</a:t>
            </a:r>
            <a:r>
              <a:rPr lang="lt-LT" sz="1400" b="0" dirty="0">
                <a:effectLst/>
                <a:latin typeface="Menlo" panose="020B0609030804020204" pitchFamily="49" charset="0"/>
              </a:rPr>
              <a:t>.</a:t>
            </a:r>
          </a:p>
          <a:p>
            <a:pPr>
              <a:lnSpc>
                <a:spcPts val="1350"/>
              </a:lnSpc>
              <a:buNone/>
            </a:pPr>
            <a:r>
              <a:rPr lang="lt-LT" sz="1400" b="0" dirty="0">
                <a:effectLst/>
                <a:latin typeface="Menlo" panose="020B0609030804020204" pitchFamily="49" charset="0"/>
              </a:rPr>
              <a:t>- </a:t>
            </a:r>
            <a:r>
              <a:rPr lang="lt-LT" sz="1400" b="1" dirty="0">
                <a:effectLst/>
                <a:latin typeface="Menlo" panose="020B0609030804020204" pitchFamily="49" charset="0"/>
              </a:rPr>
              <a:t> </a:t>
            </a:r>
            <a:r>
              <a:rPr lang="lt-LT" sz="1400" b="1" dirty="0" err="1">
                <a:effectLst/>
                <a:latin typeface="Menlo" panose="020B0609030804020204" pitchFamily="49" charset="0"/>
              </a:rPr>
              <a:t>t</a:t>
            </a:r>
            <a:r>
              <a:rPr lang="lt-LT" sz="1400" b="1" dirty="0">
                <a:effectLst/>
                <a:latin typeface="Menlo" panose="020B0609030804020204" pitchFamily="49" charset="0"/>
              </a:rPr>
              <a:t>-testas</a:t>
            </a:r>
            <a:r>
              <a:rPr lang="lt-LT" sz="1400" b="0" dirty="0">
                <a:effectLst/>
                <a:latin typeface="Menlo" panose="020B0609030804020204" pitchFamily="49" charset="0"/>
              </a:rPr>
              <a:t> ir </a:t>
            </a:r>
            <a:r>
              <a:rPr lang="lt-LT" sz="1400" b="1" dirty="0">
                <a:effectLst/>
                <a:latin typeface="Menlo" panose="020B0609030804020204" pitchFamily="49" charset="0"/>
              </a:rPr>
              <a:t>ANOVA  </a:t>
            </a:r>
            <a:r>
              <a:rPr lang="lt-LT" sz="1400" b="0" dirty="0">
                <a:effectLst/>
                <a:latin typeface="Menlo" panose="020B0609030804020204" pitchFamily="49" charset="0"/>
              </a:rPr>
              <a:t> tampa </a:t>
            </a:r>
            <a:r>
              <a:rPr lang="lt-LT" sz="1400" b="1" dirty="0">
                <a:effectLst/>
                <a:latin typeface="Menlo" panose="020B0609030804020204" pitchFamily="49" charset="0"/>
              </a:rPr>
              <a:t>  tikslesni ir interpretuojami</a:t>
            </a:r>
            <a:r>
              <a:rPr lang="lt-LT" sz="1400" b="0" dirty="0">
                <a:effectLst/>
                <a:latin typeface="Menlo" panose="020B0609030804020204" pitchFamily="49" charset="0"/>
              </a:rPr>
              <a:t>.</a:t>
            </a:r>
          </a:p>
          <a:p>
            <a:pPr>
              <a:lnSpc>
                <a:spcPts val="1350"/>
              </a:lnSpc>
              <a:buNone/>
            </a:pPr>
            <a:r>
              <a:rPr lang="lt-LT" sz="1400" b="0" dirty="0">
                <a:effectLst/>
                <a:latin typeface="Menlo" panose="020B0609030804020204" pitchFamily="49" charset="0"/>
              </a:rPr>
              <a:t>- Gali geriau įvertinti, kurie kintamieji </a:t>
            </a:r>
            <a:r>
              <a:rPr lang="lt-LT" sz="1400" b="1" dirty="0">
                <a:effectLst/>
                <a:latin typeface="Menlo" panose="020B0609030804020204" pitchFamily="49" charset="0"/>
              </a:rPr>
              <a:t>tikrai daro įtaką Y</a:t>
            </a:r>
            <a:r>
              <a:rPr lang="lt-LT" sz="1400" b="0" dirty="0">
                <a:effectLst/>
                <a:latin typeface="Menlo" panose="020B0609030804020204" pitchFamily="49" charset="0"/>
              </a:rPr>
              <a:t>.</a:t>
            </a:r>
          </a:p>
          <a:p>
            <a:pPr>
              <a:lnSpc>
                <a:spcPts val="1350"/>
              </a:lnSpc>
              <a:buNone/>
            </a:pPr>
            <a:endParaRPr lang="en-US" sz="1400" b="1" dirty="0"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1" u="sng" dirty="0">
                <a:effectLst/>
                <a:latin typeface="Menlo" panose="020B0609030804020204" pitchFamily="49" charset="0"/>
              </a:rPr>
              <a:t>✅ </a:t>
            </a:r>
            <a:r>
              <a:rPr lang="lt-LT" sz="1400" b="1" u="sng" dirty="0">
                <a:effectLst/>
                <a:latin typeface="Menlo" panose="020B0609030804020204" pitchFamily="49" charset="0"/>
              </a:rPr>
              <a:t>Rekomenduojama analizės eiga:</a:t>
            </a:r>
            <a:br>
              <a:rPr lang="lt-LT" sz="1400" b="0" dirty="0">
                <a:effectLst/>
                <a:latin typeface="Menlo" panose="020B0609030804020204" pitchFamily="49" charset="0"/>
              </a:rPr>
            </a:br>
            <a:r>
              <a:rPr lang="lt-LT" sz="1400" b="0" dirty="0">
                <a:effectLst/>
                <a:latin typeface="Menlo" panose="020B0609030804020204" pitchFamily="49" charset="0"/>
              </a:rPr>
              <a:t>1. </a:t>
            </a:r>
            <a:r>
              <a:rPr lang="en-US" sz="1400" b="0" dirty="0">
                <a:effectLst/>
                <a:latin typeface="Menlo" panose="020B0609030804020204" pitchFamily="49" charset="0"/>
              </a:rPr>
              <a:t>📊 </a:t>
            </a:r>
            <a:r>
              <a:rPr lang="lt-LT" sz="1400" b="0" dirty="0">
                <a:effectLst/>
                <a:latin typeface="Menlo" panose="020B0609030804020204" pitchFamily="49" charset="0"/>
              </a:rPr>
              <a:t>Atlik koreliacijos analizę (`.</a:t>
            </a:r>
            <a:r>
              <a:rPr lang="lt-LT" sz="1400" b="0" dirty="0" err="1">
                <a:effectLst/>
                <a:latin typeface="Menlo" panose="020B0609030804020204" pitchFamily="49" charset="0"/>
              </a:rPr>
              <a:t>corr</a:t>
            </a:r>
            <a:r>
              <a:rPr lang="lt-LT" sz="1400" b="0" dirty="0">
                <a:effectLst/>
                <a:latin typeface="Menlo" panose="020B0609030804020204" pitchFamily="49" charset="0"/>
              </a:rPr>
              <a:t>()` + </a:t>
            </a:r>
            <a:r>
              <a:rPr lang="lt-LT" sz="1400" b="0" dirty="0" err="1">
                <a:effectLst/>
                <a:latin typeface="Menlo" panose="020B0609030804020204" pitchFamily="49" charset="0"/>
              </a:rPr>
              <a:t>heatmap</a:t>
            </a:r>
            <a:r>
              <a:rPr lang="lt-LT" sz="1400" b="0" dirty="0"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lt-LT" sz="1400" b="0" dirty="0">
                <a:effectLst/>
                <a:latin typeface="Menlo" panose="020B0609030804020204" pitchFamily="49" charset="0"/>
              </a:rPr>
              <a:t>2. ✂️ Pašalink / apdorok koreliuojančius kintamuosius (pvz., jei </a:t>
            </a:r>
            <a:r>
              <a:rPr lang="el-GR" sz="1400" b="0" dirty="0">
                <a:effectLst/>
                <a:latin typeface="Menlo" panose="020B0609030804020204" pitchFamily="49" charset="0"/>
              </a:rPr>
              <a:t>ρ &gt; 0.85)</a:t>
            </a:r>
          </a:p>
          <a:p>
            <a:pPr>
              <a:lnSpc>
                <a:spcPts val="1350"/>
              </a:lnSpc>
              <a:buNone/>
            </a:pPr>
            <a:r>
              <a:rPr lang="el-GR" sz="1400" b="0" dirty="0">
                <a:effectLst/>
                <a:latin typeface="Menlo" panose="020B0609030804020204" pitchFamily="49" charset="0"/>
              </a:rPr>
              <a:t>3. </a:t>
            </a:r>
            <a:r>
              <a:rPr lang="en-US" sz="1400" b="0" dirty="0">
                <a:effectLst/>
                <a:latin typeface="Menlo" panose="020B0609030804020204" pitchFamily="49" charset="0"/>
              </a:rPr>
              <a:t>📈 </a:t>
            </a:r>
            <a:r>
              <a:rPr lang="lt-LT" sz="1400" b="0" dirty="0">
                <a:effectLst/>
                <a:latin typeface="Menlo" panose="020B0609030804020204" pitchFamily="49" charset="0"/>
              </a:rPr>
              <a:t>Sukurk modelį</a:t>
            </a:r>
          </a:p>
          <a:p>
            <a:pPr>
              <a:lnSpc>
                <a:spcPts val="1350"/>
              </a:lnSpc>
              <a:buNone/>
            </a:pPr>
            <a:r>
              <a:rPr lang="lt-LT" sz="1400" b="0" dirty="0">
                <a:effectLst/>
                <a:latin typeface="Menlo" panose="020B0609030804020204" pitchFamily="49" charset="0"/>
              </a:rPr>
              <a:t>4. </a:t>
            </a:r>
            <a:r>
              <a:rPr lang="en-US" sz="1400" b="0" dirty="0">
                <a:effectLst/>
                <a:latin typeface="Menlo" panose="020B0609030804020204" pitchFamily="49" charset="0"/>
              </a:rPr>
              <a:t>📐 </a:t>
            </a:r>
            <a:r>
              <a:rPr lang="lt-LT" sz="1400" b="0" dirty="0">
                <a:effectLst/>
                <a:latin typeface="Menlo" panose="020B0609030804020204" pitchFamily="49" charset="0"/>
              </a:rPr>
              <a:t>Atlik </a:t>
            </a:r>
            <a:r>
              <a:rPr lang="lt-LT" sz="1400" b="1" dirty="0">
                <a:effectLst/>
                <a:latin typeface="Menlo" panose="020B0609030804020204" pitchFamily="49" charset="0"/>
              </a:rPr>
              <a:t>ANOVA</a:t>
            </a:r>
            <a:r>
              <a:rPr lang="lt-LT" sz="1400" b="0" dirty="0">
                <a:effectLst/>
                <a:latin typeface="Menlo" panose="020B0609030804020204" pitchFamily="49" charset="0"/>
              </a:rPr>
              <a:t> ir </a:t>
            </a:r>
            <a:r>
              <a:rPr lang="lt-LT" sz="1400" b="1" dirty="0">
                <a:effectLst/>
                <a:latin typeface="Menlo" panose="020B0609030804020204" pitchFamily="49" charset="0"/>
              </a:rPr>
              <a:t>Studento </a:t>
            </a:r>
            <a:r>
              <a:rPr lang="lt-LT" sz="1400" b="1" dirty="0" err="1">
                <a:effectLst/>
                <a:latin typeface="Menlo" panose="020B0609030804020204" pitchFamily="49" charset="0"/>
              </a:rPr>
              <a:t>t</a:t>
            </a:r>
            <a:r>
              <a:rPr lang="lt-LT" sz="1400" b="1" dirty="0">
                <a:effectLst/>
                <a:latin typeface="Menlo" panose="020B0609030804020204" pitchFamily="49" charset="0"/>
              </a:rPr>
              <a:t>-testą</a:t>
            </a:r>
          </a:p>
          <a:p>
            <a:pPr>
              <a:lnSpc>
                <a:spcPts val="1350"/>
              </a:lnSpc>
              <a:buNone/>
            </a:pPr>
            <a:r>
              <a:rPr lang="lt-LT" sz="1400" b="0" dirty="0">
                <a:effectLst/>
                <a:latin typeface="Menlo" panose="020B0609030804020204" pitchFamily="49" charset="0"/>
              </a:rPr>
              <a:t>5. </a:t>
            </a:r>
            <a:r>
              <a:rPr lang="en-US" sz="1400" b="0" dirty="0">
                <a:effectLst/>
                <a:latin typeface="Menlo" panose="020B0609030804020204" pitchFamily="49" charset="0"/>
              </a:rPr>
              <a:t>🧠 </a:t>
            </a:r>
            <a:r>
              <a:rPr lang="lt-LT" sz="1400" b="0" dirty="0">
                <a:effectLst/>
                <a:latin typeface="Menlo" panose="020B0609030804020204" pitchFamily="49" charset="0"/>
              </a:rPr>
              <a:t>Interpretuok rezultatus remiantis patikimais </a:t>
            </a:r>
            <a:r>
              <a:rPr lang="lt-LT" sz="1400" b="1" dirty="0" err="1">
                <a:effectLst/>
                <a:latin typeface="Menlo" panose="020B0609030804020204" pitchFamily="49" charset="0"/>
              </a:rPr>
              <a:t>p</a:t>
            </a:r>
            <a:r>
              <a:rPr lang="lt-LT" sz="1400" b="1" dirty="0">
                <a:effectLst/>
                <a:latin typeface="Menlo" panose="020B0609030804020204" pitchFamily="49" charset="0"/>
              </a:rPr>
              <a:t> reikšmių įverčiais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A27027-8423-C5C9-5A70-7F518B730929}"/>
              </a:ext>
            </a:extLst>
          </p:cNvPr>
          <p:cNvSpPr txBox="1"/>
          <p:nvPr/>
        </p:nvSpPr>
        <p:spPr>
          <a:xfrm>
            <a:off x="2214335" y="765215"/>
            <a:ext cx="8280627" cy="290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US" sz="1800" b="1" dirty="0">
                <a:effectLst/>
                <a:latin typeface="Menlo" panose="020B0609030804020204" pitchFamily="49" charset="0"/>
              </a:rPr>
              <a:t>📌 </a:t>
            </a:r>
            <a:r>
              <a:rPr lang="lt-LT" sz="1800" b="1" dirty="0">
                <a:effectLst/>
                <a:latin typeface="Menlo" panose="020B0609030804020204" pitchFamily="49" charset="0"/>
              </a:rPr>
              <a:t>Kada tinkamas laikas atlikti ANOVA ir Studento </a:t>
            </a:r>
            <a:r>
              <a:rPr lang="lt-LT" sz="1800" b="1" dirty="0" err="1">
                <a:effectLst/>
                <a:latin typeface="Menlo" panose="020B0609030804020204" pitchFamily="49" charset="0"/>
              </a:rPr>
              <a:t>t</a:t>
            </a:r>
            <a:r>
              <a:rPr lang="lt-LT" sz="1800" b="1" dirty="0">
                <a:effectLst/>
                <a:latin typeface="Menlo" panose="020B0609030804020204" pitchFamily="49" charset="0"/>
              </a:rPr>
              <a:t>-testą?</a:t>
            </a:r>
          </a:p>
        </p:txBody>
      </p:sp>
    </p:spTree>
    <p:extLst>
      <p:ext uri="{BB962C8B-B14F-4D97-AF65-F5344CB8AC3E}">
        <p14:creationId xmlns:p14="http://schemas.microsoft.com/office/powerpoint/2010/main" val="96556027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224">
            <a:extLst>
              <a:ext uri="{FF2B5EF4-FFF2-40B4-BE49-F238E27FC236}">
                <a16:creationId xmlns:a16="http://schemas.microsoft.com/office/drawing/2014/main" id="{15E1AC81-83F2-45A8-9054-15570F4E2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226" name="Freeform 5">
              <a:extLst>
                <a:ext uri="{FF2B5EF4-FFF2-40B4-BE49-F238E27FC236}">
                  <a16:creationId xmlns:a16="http://schemas.microsoft.com/office/drawing/2014/main" id="{B15AA7C5-9BFE-4B90-A119-467AFACE9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227" name="Freeform 6">
              <a:extLst>
                <a:ext uri="{FF2B5EF4-FFF2-40B4-BE49-F238E27FC236}">
                  <a16:creationId xmlns:a16="http://schemas.microsoft.com/office/drawing/2014/main" id="{944AB87D-35AF-4719-9940-5822E7702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228" name="Freeform 7">
              <a:extLst>
                <a:ext uri="{FF2B5EF4-FFF2-40B4-BE49-F238E27FC236}">
                  <a16:creationId xmlns:a16="http://schemas.microsoft.com/office/drawing/2014/main" id="{E8B33BE3-7890-4628-9322-7EFBA3375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229" name="Freeform 8">
              <a:extLst>
                <a:ext uri="{FF2B5EF4-FFF2-40B4-BE49-F238E27FC236}">
                  <a16:creationId xmlns:a16="http://schemas.microsoft.com/office/drawing/2014/main" id="{01AD3ECF-519E-45E2-99DA-F5C1B5071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230" name="Freeform 9">
              <a:extLst>
                <a:ext uri="{FF2B5EF4-FFF2-40B4-BE49-F238E27FC236}">
                  <a16:creationId xmlns:a16="http://schemas.microsoft.com/office/drawing/2014/main" id="{C050E700-0FF1-4D25-B54C-84BA04FCD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231" name="Freeform 10">
              <a:extLst>
                <a:ext uri="{FF2B5EF4-FFF2-40B4-BE49-F238E27FC236}">
                  <a16:creationId xmlns:a16="http://schemas.microsoft.com/office/drawing/2014/main" id="{720D9C11-F5C9-41B0-B2F2-EE20BC3D0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232" name="Freeform 11">
              <a:extLst>
                <a:ext uri="{FF2B5EF4-FFF2-40B4-BE49-F238E27FC236}">
                  <a16:creationId xmlns:a16="http://schemas.microsoft.com/office/drawing/2014/main" id="{623A9DA0-857E-4CDE-80EA-F30F1CE55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233" name="Freeform 12">
              <a:extLst>
                <a:ext uri="{FF2B5EF4-FFF2-40B4-BE49-F238E27FC236}">
                  <a16:creationId xmlns:a16="http://schemas.microsoft.com/office/drawing/2014/main" id="{C48B8F4C-2C83-46F6-AFCD-58166AEB18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234" name="Freeform 13">
              <a:extLst>
                <a:ext uri="{FF2B5EF4-FFF2-40B4-BE49-F238E27FC236}">
                  <a16:creationId xmlns:a16="http://schemas.microsoft.com/office/drawing/2014/main" id="{234C3795-C44D-41A7-A8F6-891387A66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235" name="Freeform 14">
              <a:extLst>
                <a:ext uri="{FF2B5EF4-FFF2-40B4-BE49-F238E27FC236}">
                  <a16:creationId xmlns:a16="http://schemas.microsoft.com/office/drawing/2014/main" id="{91CC36F4-5DFA-4954-B354-97B180E98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236" name="Freeform 15">
              <a:extLst>
                <a:ext uri="{FF2B5EF4-FFF2-40B4-BE49-F238E27FC236}">
                  <a16:creationId xmlns:a16="http://schemas.microsoft.com/office/drawing/2014/main" id="{7087A08E-C024-457D-8F99-1F340CED6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237" name="Freeform 16">
              <a:extLst>
                <a:ext uri="{FF2B5EF4-FFF2-40B4-BE49-F238E27FC236}">
                  <a16:creationId xmlns:a16="http://schemas.microsoft.com/office/drawing/2014/main" id="{61CFBC61-7F57-45D7-860E-BF51B0EDA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238" name="Freeform 17">
              <a:extLst>
                <a:ext uri="{FF2B5EF4-FFF2-40B4-BE49-F238E27FC236}">
                  <a16:creationId xmlns:a16="http://schemas.microsoft.com/office/drawing/2014/main" id="{2591C3DB-4880-431E-BC3D-37F1378AC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239" name="Freeform 18">
              <a:extLst>
                <a:ext uri="{FF2B5EF4-FFF2-40B4-BE49-F238E27FC236}">
                  <a16:creationId xmlns:a16="http://schemas.microsoft.com/office/drawing/2014/main" id="{79557EFE-4199-4E24-8A13-1B9CC1715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240" name="Freeform 19">
              <a:extLst>
                <a:ext uri="{FF2B5EF4-FFF2-40B4-BE49-F238E27FC236}">
                  <a16:creationId xmlns:a16="http://schemas.microsoft.com/office/drawing/2014/main" id="{0B965615-6052-4907-A136-9CAD14604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241" name="Freeform 20">
              <a:extLst>
                <a:ext uri="{FF2B5EF4-FFF2-40B4-BE49-F238E27FC236}">
                  <a16:creationId xmlns:a16="http://schemas.microsoft.com/office/drawing/2014/main" id="{F788FFC4-205D-47C1-91E7-DD1A52E0A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242" name="Freeform 21">
              <a:extLst>
                <a:ext uri="{FF2B5EF4-FFF2-40B4-BE49-F238E27FC236}">
                  <a16:creationId xmlns:a16="http://schemas.microsoft.com/office/drawing/2014/main" id="{462FADD6-C927-46ED-A6E6-273B35C2F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243" name="Freeform 22">
              <a:extLst>
                <a:ext uri="{FF2B5EF4-FFF2-40B4-BE49-F238E27FC236}">
                  <a16:creationId xmlns:a16="http://schemas.microsoft.com/office/drawing/2014/main" id="{AF64005E-134D-4444-9425-FB1C18898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244" name="Freeform 23">
              <a:extLst>
                <a:ext uri="{FF2B5EF4-FFF2-40B4-BE49-F238E27FC236}">
                  <a16:creationId xmlns:a16="http://schemas.microsoft.com/office/drawing/2014/main" id="{E2565CA7-A8CB-463D-8D25-4F41235BC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245" name="Freeform 24">
              <a:extLst>
                <a:ext uri="{FF2B5EF4-FFF2-40B4-BE49-F238E27FC236}">
                  <a16:creationId xmlns:a16="http://schemas.microsoft.com/office/drawing/2014/main" id="{41ABBFC0-4EEA-4634-A73B-945729D6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246" name="Freeform 25">
              <a:extLst>
                <a:ext uri="{FF2B5EF4-FFF2-40B4-BE49-F238E27FC236}">
                  <a16:creationId xmlns:a16="http://schemas.microsoft.com/office/drawing/2014/main" id="{E422F11F-726A-4A93-9D1B-B1400B061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FBF129BC-EA9E-4D20-898B-399F7727D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CFF42BAE-3249-46C8-9108-A83C87206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lt-LT" noProof="0" dirty="0"/>
            </a:p>
          </p:txBody>
        </p:sp>
        <p:sp>
          <p:nvSpPr>
            <p:cNvPr id="250" name="Isosceles Triangle 22">
              <a:extLst>
                <a:ext uri="{FF2B5EF4-FFF2-40B4-BE49-F238E27FC236}">
                  <a16:creationId xmlns:a16="http://schemas.microsoft.com/office/drawing/2014/main" id="{4DDE2BA8-4174-4A99-BB09-0BA28F26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lt-LT" noProof="0" dirty="0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4A893933-F7DD-4DA6-85C7-4CFF58741E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lt-LT" noProof="0" dirty="0"/>
            </a:p>
          </p:txBody>
        </p:sp>
      </p:grpSp>
      <p:sp useBgFill="1">
        <p:nvSpPr>
          <p:cNvPr id="253" name="Rectangle 252">
            <a:extLst>
              <a:ext uri="{FF2B5EF4-FFF2-40B4-BE49-F238E27FC236}">
                <a16:creationId xmlns:a16="http://schemas.microsoft.com/office/drawing/2014/main" id="{29831267-5CAE-41B8-A1CC-66FE1628A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37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noProof="0" dirty="0"/>
          </a:p>
        </p:txBody>
      </p: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379EE808-85F9-455B-B8F9-FBE90075F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256" name="Freeform 5">
              <a:extLst>
                <a:ext uri="{FF2B5EF4-FFF2-40B4-BE49-F238E27FC236}">
                  <a16:creationId xmlns:a16="http://schemas.microsoft.com/office/drawing/2014/main" id="{C89DCC09-ED44-478A-8F79-A02EBAF7A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257" name="Freeform 6">
              <a:extLst>
                <a:ext uri="{FF2B5EF4-FFF2-40B4-BE49-F238E27FC236}">
                  <a16:creationId xmlns:a16="http://schemas.microsoft.com/office/drawing/2014/main" id="{8E2E2454-5C03-4173-B8FE-1AB94658D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258" name="Freeform 7">
              <a:extLst>
                <a:ext uri="{FF2B5EF4-FFF2-40B4-BE49-F238E27FC236}">
                  <a16:creationId xmlns:a16="http://schemas.microsoft.com/office/drawing/2014/main" id="{2E8C684E-09F3-4317-A7D3-3D18C3593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259" name="Freeform 8">
              <a:extLst>
                <a:ext uri="{FF2B5EF4-FFF2-40B4-BE49-F238E27FC236}">
                  <a16:creationId xmlns:a16="http://schemas.microsoft.com/office/drawing/2014/main" id="{C5505EC4-4943-4963-98E8-69AF3FDF0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260" name="Freeform 9">
              <a:extLst>
                <a:ext uri="{FF2B5EF4-FFF2-40B4-BE49-F238E27FC236}">
                  <a16:creationId xmlns:a16="http://schemas.microsoft.com/office/drawing/2014/main" id="{4562C7B8-8AFB-4DDB-B72F-284990D5C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261" name="Freeform 10">
              <a:extLst>
                <a:ext uri="{FF2B5EF4-FFF2-40B4-BE49-F238E27FC236}">
                  <a16:creationId xmlns:a16="http://schemas.microsoft.com/office/drawing/2014/main" id="{C3443E48-282C-4250-A466-0EC71FB9E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262" name="Freeform 11">
              <a:extLst>
                <a:ext uri="{FF2B5EF4-FFF2-40B4-BE49-F238E27FC236}">
                  <a16:creationId xmlns:a16="http://schemas.microsoft.com/office/drawing/2014/main" id="{E1DA5A47-4EF3-4987-A0B2-0D48C0300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263" name="Freeform 12">
              <a:extLst>
                <a:ext uri="{FF2B5EF4-FFF2-40B4-BE49-F238E27FC236}">
                  <a16:creationId xmlns:a16="http://schemas.microsoft.com/office/drawing/2014/main" id="{B97C0249-6965-4479-85DD-65D339807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264" name="Freeform 13">
              <a:extLst>
                <a:ext uri="{FF2B5EF4-FFF2-40B4-BE49-F238E27FC236}">
                  <a16:creationId xmlns:a16="http://schemas.microsoft.com/office/drawing/2014/main" id="{593CC77F-968A-4E39-A274-827827914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265" name="Freeform 14">
              <a:extLst>
                <a:ext uri="{FF2B5EF4-FFF2-40B4-BE49-F238E27FC236}">
                  <a16:creationId xmlns:a16="http://schemas.microsoft.com/office/drawing/2014/main" id="{1238E5CF-CAEC-4B5C-9DB6-A40F03FB3A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266" name="Freeform 15">
              <a:extLst>
                <a:ext uri="{FF2B5EF4-FFF2-40B4-BE49-F238E27FC236}">
                  <a16:creationId xmlns:a16="http://schemas.microsoft.com/office/drawing/2014/main" id="{BBD96636-6E63-4D65-A35C-92653FC48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267" name="Freeform 16">
              <a:extLst>
                <a:ext uri="{FF2B5EF4-FFF2-40B4-BE49-F238E27FC236}">
                  <a16:creationId xmlns:a16="http://schemas.microsoft.com/office/drawing/2014/main" id="{8D56D53D-1432-4D95-B0DD-3799916FD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268" name="Freeform 17">
              <a:extLst>
                <a:ext uri="{FF2B5EF4-FFF2-40B4-BE49-F238E27FC236}">
                  <a16:creationId xmlns:a16="http://schemas.microsoft.com/office/drawing/2014/main" id="{415107AD-3A21-4847-8F6C-C40629276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269" name="Freeform 18">
              <a:extLst>
                <a:ext uri="{FF2B5EF4-FFF2-40B4-BE49-F238E27FC236}">
                  <a16:creationId xmlns:a16="http://schemas.microsoft.com/office/drawing/2014/main" id="{74B4AC16-93AF-4037-B469-BD1BAB95C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270" name="Freeform 19">
              <a:extLst>
                <a:ext uri="{FF2B5EF4-FFF2-40B4-BE49-F238E27FC236}">
                  <a16:creationId xmlns:a16="http://schemas.microsoft.com/office/drawing/2014/main" id="{57AEC385-0F84-4743-A483-0E9711446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271" name="Freeform 20">
              <a:extLst>
                <a:ext uri="{FF2B5EF4-FFF2-40B4-BE49-F238E27FC236}">
                  <a16:creationId xmlns:a16="http://schemas.microsoft.com/office/drawing/2014/main" id="{90B47478-85F0-4BCA-9C98-48B633FD5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272" name="Freeform 21">
              <a:extLst>
                <a:ext uri="{FF2B5EF4-FFF2-40B4-BE49-F238E27FC236}">
                  <a16:creationId xmlns:a16="http://schemas.microsoft.com/office/drawing/2014/main" id="{C8F8E9C6-76DE-42DF-9CD7-B9789CDE1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273" name="Freeform 22">
              <a:extLst>
                <a:ext uri="{FF2B5EF4-FFF2-40B4-BE49-F238E27FC236}">
                  <a16:creationId xmlns:a16="http://schemas.microsoft.com/office/drawing/2014/main" id="{660FFC41-5F89-4B42-913F-7FB178063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274" name="Freeform 23">
              <a:extLst>
                <a:ext uri="{FF2B5EF4-FFF2-40B4-BE49-F238E27FC236}">
                  <a16:creationId xmlns:a16="http://schemas.microsoft.com/office/drawing/2014/main" id="{1B956442-7A16-4B5B-908F-D69FC0A93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275" name="Freeform 24">
              <a:extLst>
                <a:ext uri="{FF2B5EF4-FFF2-40B4-BE49-F238E27FC236}">
                  <a16:creationId xmlns:a16="http://schemas.microsoft.com/office/drawing/2014/main" id="{B54D797E-632B-4287-907B-A96D2CCBF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  <p:sp>
          <p:nvSpPr>
            <p:cNvPr id="276" name="Freeform 25">
              <a:extLst>
                <a:ext uri="{FF2B5EF4-FFF2-40B4-BE49-F238E27FC236}">
                  <a16:creationId xmlns:a16="http://schemas.microsoft.com/office/drawing/2014/main" id="{BF7D9703-D82B-498D-AA68-475F298FA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 noProof="0" dirty="0"/>
            </a:p>
          </p:txBody>
        </p: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F8D580F2-1EDA-4B5F-98EB-EF8F18E9B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E0F2EADF-2A67-482F-B290-DED5172BB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lt-LT" noProof="0" dirty="0"/>
            </a:p>
          </p:txBody>
        </p:sp>
        <p:sp>
          <p:nvSpPr>
            <p:cNvPr id="280" name="Isosceles Triangle 22">
              <a:extLst>
                <a:ext uri="{FF2B5EF4-FFF2-40B4-BE49-F238E27FC236}">
                  <a16:creationId xmlns:a16="http://schemas.microsoft.com/office/drawing/2014/main" id="{39BCFDA0-B04D-4835-A135-02F8969F3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lt-LT" noProof="0" dirty="0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6DD3C0B8-C176-40C2-93F5-670E2BAC7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lt-LT" noProof="0" dirty="0"/>
            </a:p>
          </p:txBody>
        </p:sp>
      </p:grpSp>
      <p:sp>
        <p:nvSpPr>
          <p:cNvPr id="219" name="Title 11"/>
          <p:cNvSpPr txBox="1"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lt-LT" sz="4000" noProof="0" dirty="0">
                <a:solidFill>
                  <a:srgbClr val="FFFEFF"/>
                </a:solidFill>
              </a:rPr>
              <a:t>Šiandieną išmoksite</a:t>
            </a:r>
          </a:p>
        </p:txBody>
      </p:sp>
      <p:sp>
        <p:nvSpPr>
          <p:cNvPr id="220" name="Text Placeholder 3"/>
          <p:cNvSpPr>
            <a:spLocks noGrp="1"/>
          </p:cNvSpPr>
          <p:nvPr>
            <p:ph type="body" sz="quarter" idx="1"/>
          </p:nvPr>
        </p:nvSpPr>
        <p:spPr>
          <a:xfrm>
            <a:off x="5161123" y="1523937"/>
            <a:ext cx="6185382" cy="384929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marL="342900"/>
            <a:r>
              <a:rPr lang="lt-LT" noProof="0" dirty="0"/>
              <a:t>Kas yra regresija? Kam ji skirta?</a:t>
            </a:r>
          </a:p>
          <a:p>
            <a:pPr marL="342900"/>
            <a:r>
              <a:rPr lang="lt-LT" noProof="0" dirty="0"/>
              <a:t>Kokie yra duomenų paruošimo žingsniai prieš regresijos analizę? Tinkamai paruošti duomenys lemia regresijos rezultatų patikimumą ir kokybę.</a:t>
            </a:r>
          </a:p>
          <a:p>
            <a:pPr marL="342900"/>
            <a:r>
              <a:rPr lang="lt-LT" noProof="0" dirty="0"/>
              <a:t>Kaip įvertinti ar regresijos analizės rezultatai yra patikimi?</a:t>
            </a:r>
          </a:p>
          <a:p>
            <a:pPr marL="0"/>
            <a:endParaRPr lang="lt-LT" noProof="0" dirty="0"/>
          </a:p>
        </p:txBody>
      </p:sp>
    </p:spTree>
    <p:extLst>
      <p:ext uri="{BB962C8B-B14F-4D97-AF65-F5344CB8AC3E}">
        <p14:creationId xmlns:p14="http://schemas.microsoft.com/office/powerpoint/2010/main" val="1118842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roup 308">
            <a:extLst>
              <a:ext uri="{FF2B5EF4-FFF2-40B4-BE49-F238E27FC236}">
                <a16:creationId xmlns:a16="http://schemas.microsoft.com/office/drawing/2014/main" id="{15E1AC81-83F2-45A8-9054-15570F4E2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10" name="Freeform 5">
              <a:extLst>
                <a:ext uri="{FF2B5EF4-FFF2-40B4-BE49-F238E27FC236}">
                  <a16:creationId xmlns:a16="http://schemas.microsoft.com/office/drawing/2014/main" id="{B15AA7C5-9BFE-4B90-A119-467AFACE9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" name="Freeform 6">
              <a:extLst>
                <a:ext uri="{FF2B5EF4-FFF2-40B4-BE49-F238E27FC236}">
                  <a16:creationId xmlns:a16="http://schemas.microsoft.com/office/drawing/2014/main" id="{944AB87D-35AF-4719-9940-5822E7702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Freeform 7">
              <a:extLst>
                <a:ext uri="{FF2B5EF4-FFF2-40B4-BE49-F238E27FC236}">
                  <a16:creationId xmlns:a16="http://schemas.microsoft.com/office/drawing/2014/main" id="{E8B33BE3-7890-4628-9322-7EFBA3375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3" name="Freeform 8">
              <a:extLst>
                <a:ext uri="{FF2B5EF4-FFF2-40B4-BE49-F238E27FC236}">
                  <a16:creationId xmlns:a16="http://schemas.microsoft.com/office/drawing/2014/main" id="{01AD3ECF-519E-45E2-99DA-F5C1B5071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4" name="Freeform 9">
              <a:extLst>
                <a:ext uri="{FF2B5EF4-FFF2-40B4-BE49-F238E27FC236}">
                  <a16:creationId xmlns:a16="http://schemas.microsoft.com/office/drawing/2014/main" id="{C050E700-0FF1-4D25-B54C-84BA04FCD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5" name="Freeform 10">
              <a:extLst>
                <a:ext uri="{FF2B5EF4-FFF2-40B4-BE49-F238E27FC236}">
                  <a16:creationId xmlns:a16="http://schemas.microsoft.com/office/drawing/2014/main" id="{720D9C11-F5C9-41B0-B2F2-EE20BC3D0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Freeform 11">
              <a:extLst>
                <a:ext uri="{FF2B5EF4-FFF2-40B4-BE49-F238E27FC236}">
                  <a16:creationId xmlns:a16="http://schemas.microsoft.com/office/drawing/2014/main" id="{623A9DA0-857E-4CDE-80EA-F30F1CE55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" name="Freeform 12">
              <a:extLst>
                <a:ext uri="{FF2B5EF4-FFF2-40B4-BE49-F238E27FC236}">
                  <a16:creationId xmlns:a16="http://schemas.microsoft.com/office/drawing/2014/main" id="{C48B8F4C-2C83-46F6-AFCD-58166AEB18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8" name="Freeform 13">
              <a:extLst>
                <a:ext uri="{FF2B5EF4-FFF2-40B4-BE49-F238E27FC236}">
                  <a16:creationId xmlns:a16="http://schemas.microsoft.com/office/drawing/2014/main" id="{234C3795-C44D-41A7-A8F6-891387A66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9" name="Freeform 14">
              <a:extLst>
                <a:ext uri="{FF2B5EF4-FFF2-40B4-BE49-F238E27FC236}">
                  <a16:creationId xmlns:a16="http://schemas.microsoft.com/office/drawing/2014/main" id="{91CC36F4-5DFA-4954-B354-97B180E98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0" name="Freeform 15">
              <a:extLst>
                <a:ext uri="{FF2B5EF4-FFF2-40B4-BE49-F238E27FC236}">
                  <a16:creationId xmlns:a16="http://schemas.microsoft.com/office/drawing/2014/main" id="{7087A08E-C024-457D-8F99-1F340CED6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1" name="Freeform 16">
              <a:extLst>
                <a:ext uri="{FF2B5EF4-FFF2-40B4-BE49-F238E27FC236}">
                  <a16:creationId xmlns:a16="http://schemas.microsoft.com/office/drawing/2014/main" id="{61CFBC61-7F57-45D7-860E-BF51B0EDA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2" name="Freeform 17">
              <a:extLst>
                <a:ext uri="{FF2B5EF4-FFF2-40B4-BE49-F238E27FC236}">
                  <a16:creationId xmlns:a16="http://schemas.microsoft.com/office/drawing/2014/main" id="{2591C3DB-4880-431E-BC3D-37F1378AC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3" name="Freeform 18">
              <a:extLst>
                <a:ext uri="{FF2B5EF4-FFF2-40B4-BE49-F238E27FC236}">
                  <a16:creationId xmlns:a16="http://schemas.microsoft.com/office/drawing/2014/main" id="{79557EFE-4199-4E24-8A13-1B9CC1715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4" name="Freeform 19">
              <a:extLst>
                <a:ext uri="{FF2B5EF4-FFF2-40B4-BE49-F238E27FC236}">
                  <a16:creationId xmlns:a16="http://schemas.microsoft.com/office/drawing/2014/main" id="{0B965615-6052-4907-A136-9CAD14604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5" name="Freeform 20">
              <a:extLst>
                <a:ext uri="{FF2B5EF4-FFF2-40B4-BE49-F238E27FC236}">
                  <a16:creationId xmlns:a16="http://schemas.microsoft.com/office/drawing/2014/main" id="{F788FFC4-205D-47C1-91E7-DD1A52E0A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6" name="Freeform 21">
              <a:extLst>
                <a:ext uri="{FF2B5EF4-FFF2-40B4-BE49-F238E27FC236}">
                  <a16:creationId xmlns:a16="http://schemas.microsoft.com/office/drawing/2014/main" id="{462FADD6-C927-46ED-A6E6-273B35C2F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" name="Freeform 22">
              <a:extLst>
                <a:ext uri="{FF2B5EF4-FFF2-40B4-BE49-F238E27FC236}">
                  <a16:creationId xmlns:a16="http://schemas.microsoft.com/office/drawing/2014/main" id="{AF64005E-134D-4444-9425-FB1C18898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" name="Freeform 23">
              <a:extLst>
                <a:ext uri="{FF2B5EF4-FFF2-40B4-BE49-F238E27FC236}">
                  <a16:creationId xmlns:a16="http://schemas.microsoft.com/office/drawing/2014/main" id="{E2565CA7-A8CB-463D-8D25-4F41235BC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9" name="Freeform 24">
              <a:extLst>
                <a:ext uri="{FF2B5EF4-FFF2-40B4-BE49-F238E27FC236}">
                  <a16:creationId xmlns:a16="http://schemas.microsoft.com/office/drawing/2014/main" id="{41ABBFC0-4EEA-4634-A73B-945729D6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0" name="Freeform 25">
              <a:extLst>
                <a:ext uri="{FF2B5EF4-FFF2-40B4-BE49-F238E27FC236}">
                  <a16:creationId xmlns:a16="http://schemas.microsoft.com/office/drawing/2014/main" id="{E422F11F-726A-4A93-9D1B-B1400B061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FBF129BC-EA9E-4D20-898B-399F7727D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CFF42BAE-3249-46C8-9108-A83C87206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34" name="Isosceles Triangle 22">
              <a:extLst>
                <a:ext uri="{FF2B5EF4-FFF2-40B4-BE49-F238E27FC236}">
                  <a16:creationId xmlns:a16="http://schemas.microsoft.com/office/drawing/2014/main" id="{4DDE2BA8-4174-4A99-BB09-0BA28F26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4A893933-F7DD-4DA6-85C7-4CFF58741E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37" name="Rectangle 336">
            <a:extLst>
              <a:ext uri="{FF2B5EF4-FFF2-40B4-BE49-F238E27FC236}">
                <a16:creationId xmlns:a16="http://schemas.microsoft.com/office/drawing/2014/main" id="{90F08744-9D7B-4693-B8D6-2A5210AE9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Oval 32">
            <a:extLst>
              <a:ext uri="{FF2B5EF4-FFF2-40B4-BE49-F238E27FC236}">
                <a16:creationId xmlns:a16="http://schemas.microsoft.com/office/drawing/2014/main" id="{5B2E630F-F386-44FA-B1A1-C10A9BF43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36127">
            <a:off x="296272" y="1026251"/>
            <a:ext cx="7298578" cy="5088488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1" name="Freeform: Shape 340">
            <a:extLst>
              <a:ext uri="{FF2B5EF4-FFF2-40B4-BE49-F238E27FC236}">
                <a16:creationId xmlns:a16="http://schemas.microsoft.com/office/drawing/2014/main" id="{73567C09-8B4D-49A6-A711-C44C5807D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3554541" y="-619573"/>
            <a:ext cx="9016699" cy="8033868"/>
          </a:xfrm>
          <a:custGeom>
            <a:avLst/>
            <a:gdLst>
              <a:gd name="connsiteX0" fmla="*/ 6078066 w 9016699"/>
              <a:gd name="connsiteY0" fmla="*/ 782055 h 8033868"/>
              <a:gd name="connsiteX1" fmla="*/ 8705208 w 9016699"/>
              <a:gd name="connsiteY1" fmla="*/ 3409197 h 8033868"/>
              <a:gd name="connsiteX2" fmla="*/ 8793057 w 9016699"/>
              <a:gd name="connsiteY2" fmla="*/ 3617452 h 8033868"/>
              <a:gd name="connsiteX3" fmla="*/ 9016699 w 9016699"/>
              <a:gd name="connsiteY3" fmla="*/ 4793120 h 8033868"/>
              <a:gd name="connsiteX4" fmla="*/ 8960084 w 9016699"/>
              <a:gd name="connsiteY4" fmla="*/ 5272709 h 8033868"/>
              <a:gd name="connsiteX5" fmla="*/ 8920563 w 9016699"/>
              <a:gd name="connsiteY5" fmla="*/ 5444162 h 8033868"/>
              <a:gd name="connsiteX6" fmla="*/ 6620466 w 9016699"/>
              <a:gd name="connsiteY6" fmla="*/ 7744259 h 8033868"/>
              <a:gd name="connsiteX7" fmla="*/ 6480006 w 9016699"/>
              <a:gd name="connsiteY7" fmla="*/ 7795347 h 8033868"/>
              <a:gd name="connsiteX8" fmla="*/ 4389696 w 9016699"/>
              <a:gd name="connsiteY8" fmla="*/ 7987178 h 8033868"/>
              <a:gd name="connsiteX9" fmla="*/ 3086984 w 9016699"/>
              <a:gd name="connsiteY9" fmla="*/ 7466023 h 8033868"/>
              <a:gd name="connsiteX10" fmla="*/ 3024300 w 9016699"/>
              <a:gd name="connsiteY10" fmla="*/ 7426965 h 8033868"/>
              <a:gd name="connsiteX11" fmla="*/ 519567 w 9016699"/>
              <a:gd name="connsiteY11" fmla="*/ 4922232 h 8033868"/>
              <a:gd name="connsiteX12" fmla="*/ 419495 w 9016699"/>
              <a:gd name="connsiteY12" fmla="*/ 4733719 h 8033868"/>
              <a:gd name="connsiteX13" fmla="*/ 3514 w 9016699"/>
              <a:gd name="connsiteY13" fmla="*/ 3245168 h 8033868"/>
              <a:gd name="connsiteX14" fmla="*/ 4193329 w 9016699"/>
              <a:gd name="connsiteY14" fmla="*/ 36108 h 8033868"/>
              <a:gd name="connsiteX15" fmla="*/ 5977677 w 9016699"/>
              <a:gd name="connsiteY15" fmla="*/ 722908 h 8033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016699" h="8033868">
                <a:moveTo>
                  <a:pt x="6078066" y="782055"/>
                </a:moveTo>
                <a:lnTo>
                  <a:pt x="8705208" y="3409197"/>
                </a:lnTo>
                <a:lnTo>
                  <a:pt x="8793057" y="3617452"/>
                </a:lnTo>
                <a:cubicBezTo>
                  <a:pt x="8935615" y="3988374"/>
                  <a:pt x="9016699" y="4381324"/>
                  <a:pt x="9016699" y="4793120"/>
                </a:cubicBezTo>
                <a:cubicBezTo>
                  <a:pt x="9008675" y="4960329"/>
                  <a:pt x="8989449" y="5120121"/>
                  <a:pt x="8960084" y="5272709"/>
                </a:cubicBezTo>
                <a:lnTo>
                  <a:pt x="8920563" y="5444162"/>
                </a:lnTo>
                <a:lnTo>
                  <a:pt x="6620466" y="7744259"/>
                </a:lnTo>
                <a:lnTo>
                  <a:pt x="6480006" y="7795347"/>
                </a:lnTo>
                <a:cubicBezTo>
                  <a:pt x="5726471" y="8035167"/>
                  <a:pt x="4953020" y="8083925"/>
                  <a:pt x="4389696" y="7987178"/>
                </a:cubicBezTo>
                <a:cubicBezTo>
                  <a:pt x="4014146" y="7922680"/>
                  <a:pt x="3559510" y="7740111"/>
                  <a:pt x="3086984" y="7466023"/>
                </a:cubicBezTo>
                <a:lnTo>
                  <a:pt x="3024300" y="7426965"/>
                </a:lnTo>
                <a:lnTo>
                  <a:pt x="519567" y="4922232"/>
                </a:lnTo>
                <a:lnTo>
                  <a:pt x="419495" y="4733719"/>
                </a:lnTo>
                <a:cubicBezTo>
                  <a:pt x="181303" y="4258474"/>
                  <a:pt x="28977" y="3756361"/>
                  <a:pt x="3514" y="3245168"/>
                </a:cubicBezTo>
                <a:cubicBezTo>
                  <a:pt x="-112889" y="908287"/>
                  <a:pt x="2691131" y="-221884"/>
                  <a:pt x="4193329" y="36108"/>
                </a:cubicBezTo>
                <a:cubicBezTo>
                  <a:pt x="4662766" y="116730"/>
                  <a:pt x="5309837" y="354143"/>
                  <a:pt x="5977677" y="72290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8" name="Title 4"/>
          <p:cNvSpPr txBox="1">
            <a:spLocks noGrp="1"/>
          </p:cNvSpPr>
          <p:nvPr>
            <p:ph type="title"/>
          </p:nvPr>
        </p:nvSpPr>
        <p:spPr>
          <a:xfrm>
            <a:off x="807719" y="2238375"/>
            <a:ext cx="2926081" cy="256799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pPr algn="l"/>
            <a:r>
              <a:rPr lang="en-US" sz="3200" noProof="0" dirty="0" err="1">
                <a:solidFill>
                  <a:srgbClr val="FFFEFF"/>
                </a:solidFill>
              </a:rPr>
              <a:t>Naudinga</a:t>
            </a:r>
            <a:r>
              <a:rPr lang="en-US" sz="3200" noProof="0" dirty="0">
                <a:solidFill>
                  <a:srgbClr val="FFFEFF"/>
                </a:solidFill>
              </a:rPr>
              <a:t> </a:t>
            </a:r>
            <a:r>
              <a:rPr lang="en-US" sz="3200" noProof="0" dirty="0" err="1">
                <a:solidFill>
                  <a:srgbClr val="FFFEFF"/>
                </a:solidFill>
              </a:rPr>
              <a:t>informacija</a:t>
            </a:r>
            <a:endParaRPr lang="en-US" sz="3200" noProof="0" dirty="0">
              <a:solidFill>
                <a:srgbClr val="FFFE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1F138E-8C33-5C0A-ED72-BDDDF3487AD9}"/>
              </a:ext>
            </a:extLst>
          </p:cNvPr>
          <p:cNvSpPr txBox="1"/>
          <p:nvPr/>
        </p:nvSpPr>
        <p:spPr>
          <a:xfrm>
            <a:off x="4846319" y="1111249"/>
            <a:ext cx="6554001" cy="46355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300" dirty="0"/>
              <a:t>🔗 </a:t>
            </a:r>
            <a:r>
              <a:rPr lang="en-US" sz="1300" dirty="0">
                <a:hlinkClick r:id="rId2"/>
              </a:rPr>
              <a:t>https://www.statsmodels.org/stable/</a:t>
            </a:r>
            <a:endParaRPr lang="en-US" sz="1300" dirty="0"/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</a:pPr>
            <a:r>
              <a:rPr lang="en-US" sz="1300" b="1" dirty="0" err="1"/>
              <a:t>Oficiali</a:t>
            </a:r>
            <a:r>
              <a:rPr lang="en-US" sz="1300" b="1" dirty="0"/>
              <a:t> „</a:t>
            </a:r>
            <a:r>
              <a:rPr lang="en-US" sz="1300" b="1" dirty="0" err="1"/>
              <a:t>statsmodels</a:t>
            </a:r>
            <a:r>
              <a:rPr lang="en-US" sz="1300" b="1" dirty="0"/>
              <a:t>“ </a:t>
            </a:r>
            <a:r>
              <a:rPr lang="en-US" sz="1300" b="1" dirty="0" err="1"/>
              <a:t>bibliotekos</a:t>
            </a:r>
            <a:r>
              <a:rPr lang="en-US" sz="1300" b="1" dirty="0"/>
              <a:t> </a:t>
            </a:r>
            <a:r>
              <a:rPr lang="en-US" sz="1300" b="1" dirty="0" err="1"/>
              <a:t>dokumentacija</a:t>
            </a:r>
            <a:r>
              <a:rPr lang="en-US" sz="1300" b="1" dirty="0"/>
              <a:t> (Python)</a:t>
            </a:r>
            <a:endParaRPr lang="en-US" sz="1300" dirty="0"/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</a:pPr>
            <a:r>
              <a:rPr lang="en-US" sz="1300" dirty="0"/>
              <a:t>→ </a:t>
            </a:r>
            <a:r>
              <a:rPr lang="en-US" sz="1300" dirty="0" err="1"/>
              <a:t>Skirta</a:t>
            </a:r>
            <a:r>
              <a:rPr lang="en-US" sz="1300" dirty="0"/>
              <a:t> </a:t>
            </a:r>
            <a:r>
              <a:rPr lang="en-US" sz="1300" b="1" dirty="0" err="1"/>
              <a:t>statistiniams</a:t>
            </a:r>
            <a:r>
              <a:rPr lang="en-US" sz="1300" b="1" dirty="0"/>
              <a:t> </a:t>
            </a:r>
            <a:r>
              <a:rPr lang="en-US" sz="1300" b="1" dirty="0" err="1"/>
              <a:t>modeliams</a:t>
            </a:r>
            <a:r>
              <a:rPr lang="en-US" sz="1300" dirty="0"/>
              <a:t>, </a:t>
            </a:r>
            <a:r>
              <a:rPr lang="en-US" sz="1300" dirty="0" err="1"/>
              <a:t>regresijoms</a:t>
            </a:r>
            <a:r>
              <a:rPr lang="en-US" sz="1300" dirty="0"/>
              <a:t>, ANOVA, t-</a:t>
            </a:r>
            <a:r>
              <a:rPr lang="en-US" sz="1300" dirty="0" err="1"/>
              <a:t>testams</a:t>
            </a:r>
            <a:r>
              <a:rPr lang="en-US" sz="1300" dirty="0"/>
              <a:t> </a:t>
            </a:r>
            <a:r>
              <a:rPr lang="en-US" sz="1300" dirty="0" err="1"/>
              <a:t>ir</a:t>
            </a:r>
            <a:r>
              <a:rPr lang="en-US" sz="1300" dirty="0"/>
              <a:t> </a:t>
            </a:r>
            <a:r>
              <a:rPr lang="en-US" sz="1300" dirty="0" err="1"/>
              <a:t>kitoms</a:t>
            </a:r>
            <a:r>
              <a:rPr lang="en-US" sz="1300" dirty="0"/>
              <a:t> </a:t>
            </a:r>
            <a:r>
              <a:rPr lang="en-US" sz="1300" dirty="0" err="1"/>
              <a:t>analitinėms</a:t>
            </a:r>
            <a:r>
              <a:rPr lang="en-US" sz="1300" dirty="0"/>
              <a:t> </a:t>
            </a:r>
            <a:r>
              <a:rPr lang="en-US" sz="1300" dirty="0" err="1"/>
              <a:t>priemonėms</a:t>
            </a:r>
            <a:r>
              <a:rPr lang="en-US" sz="1300" dirty="0"/>
              <a:t>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300" dirty="0"/>
              <a:t>🔗 </a:t>
            </a:r>
            <a:r>
              <a:rPr lang="en-US" sz="1300" dirty="0">
                <a:hlinkClick r:id="rId3"/>
              </a:rPr>
              <a:t>https://scikit-learn.org/stable/</a:t>
            </a:r>
            <a:endParaRPr lang="en-US" sz="1300" dirty="0"/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</a:pPr>
            <a:r>
              <a:rPr lang="en-US" sz="1300" b="1" dirty="0" err="1"/>
              <a:t>Oficiali</a:t>
            </a:r>
            <a:r>
              <a:rPr lang="en-US" sz="1300" b="1" dirty="0"/>
              <a:t> „Scikit-learn“ </a:t>
            </a:r>
            <a:r>
              <a:rPr lang="en-US" sz="1300" b="1" dirty="0" err="1"/>
              <a:t>bibliotekos</a:t>
            </a:r>
            <a:r>
              <a:rPr lang="en-US" sz="1300" b="1" dirty="0"/>
              <a:t> </a:t>
            </a:r>
            <a:r>
              <a:rPr lang="en-US" sz="1300" b="1" dirty="0" err="1"/>
              <a:t>dokumentacija</a:t>
            </a:r>
            <a:r>
              <a:rPr lang="en-US" sz="1300" b="1" dirty="0"/>
              <a:t> (Python)</a:t>
            </a:r>
            <a:endParaRPr lang="en-US" sz="1300" dirty="0"/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</a:pPr>
            <a:r>
              <a:rPr lang="en-US" sz="1300" dirty="0"/>
              <a:t>→ </a:t>
            </a:r>
            <a:r>
              <a:rPr lang="en-US" sz="1300" dirty="0" err="1"/>
              <a:t>Čia</a:t>
            </a:r>
            <a:r>
              <a:rPr lang="en-US" sz="1300" dirty="0"/>
              <a:t> </a:t>
            </a:r>
            <a:r>
              <a:rPr lang="en-US" sz="1300" dirty="0" err="1"/>
              <a:t>rasi</a:t>
            </a:r>
            <a:r>
              <a:rPr lang="en-US" sz="1300" dirty="0"/>
              <a:t> </a:t>
            </a:r>
            <a:r>
              <a:rPr lang="en-US" sz="1300" dirty="0" err="1"/>
              <a:t>aiškiai</a:t>
            </a:r>
            <a:r>
              <a:rPr lang="en-US" sz="1300" dirty="0"/>
              <a:t> </a:t>
            </a:r>
            <a:r>
              <a:rPr lang="en-US" sz="1300" dirty="0" err="1"/>
              <a:t>aprašytus</a:t>
            </a:r>
            <a:r>
              <a:rPr lang="en-US" sz="1300" dirty="0"/>
              <a:t> </a:t>
            </a:r>
            <a:r>
              <a:rPr lang="en-US" sz="1300" b="1" dirty="0" err="1"/>
              <a:t>mašininio</a:t>
            </a:r>
            <a:r>
              <a:rPr lang="en-US" sz="1300" b="1" dirty="0"/>
              <a:t> </a:t>
            </a:r>
            <a:r>
              <a:rPr lang="en-US" sz="1300" b="1" dirty="0" err="1"/>
              <a:t>mokymosi</a:t>
            </a:r>
            <a:r>
              <a:rPr lang="en-US" sz="1300" b="1" dirty="0"/>
              <a:t> </a:t>
            </a:r>
            <a:r>
              <a:rPr lang="en-US" sz="1300" b="1" dirty="0" err="1"/>
              <a:t>algoritmus</a:t>
            </a:r>
            <a:r>
              <a:rPr lang="en-US" sz="1300" dirty="0"/>
              <a:t>, </a:t>
            </a:r>
            <a:r>
              <a:rPr lang="en-US" sz="1300" dirty="0" err="1"/>
              <a:t>jų</a:t>
            </a:r>
            <a:r>
              <a:rPr lang="en-US" sz="1300" dirty="0"/>
              <a:t> </a:t>
            </a:r>
            <a:r>
              <a:rPr lang="en-US" sz="1300" dirty="0" err="1"/>
              <a:t>taikymą</a:t>
            </a:r>
            <a:r>
              <a:rPr lang="en-US" sz="1300" dirty="0"/>
              <a:t> </a:t>
            </a:r>
            <a:r>
              <a:rPr lang="en-US" sz="1300" dirty="0" err="1"/>
              <a:t>bei</a:t>
            </a:r>
            <a:r>
              <a:rPr lang="en-US" sz="1300" dirty="0"/>
              <a:t> </a:t>
            </a:r>
            <a:r>
              <a:rPr lang="en-US" sz="1300" dirty="0" err="1"/>
              <a:t>pavyzdžius</a:t>
            </a:r>
            <a:r>
              <a:rPr lang="en-US" sz="1300" dirty="0"/>
              <a:t>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300" dirty="0"/>
              <a:t>🔗 </a:t>
            </a:r>
            <a:r>
              <a:rPr lang="en-US" sz="1300" dirty="0">
                <a:hlinkClick r:id="rId4"/>
              </a:rPr>
              <a:t>https://matplotlib.org/stable/gallery/index</a:t>
            </a:r>
            <a:endParaRPr lang="en-US" sz="1300" dirty="0"/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</a:pPr>
            <a:r>
              <a:rPr lang="en-US" sz="1300" b="1" dirty="0"/>
              <a:t>„Matplotlib“ </a:t>
            </a:r>
            <a:r>
              <a:rPr lang="en-US" sz="1300" b="1" dirty="0" err="1"/>
              <a:t>bibliotekos</a:t>
            </a:r>
            <a:r>
              <a:rPr lang="en-US" sz="1300" b="1" dirty="0"/>
              <a:t> </a:t>
            </a:r>
            <a:r>
              <a:rPr lang="en-US" sz="1300" b="1" dirty="0" err="1"/>
              <a:t>pavyzdžių</a:t>
            </a:r>
            <a:r>
              <a:rPr lang="en-US" sz="1300" b="1" dirty="0"/>
              <a:t> </a:t>
            </a:r>
            <a:r>
              <a:rPr lang="en-US" sz="1300" b="1" dirty="0" err="1"/>
              <a:t>galerija</a:t>
            </a:r>
            <a:endParaRPr lang="en-US" sz="1300" dirty="0"/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</a:pPr>
            <a:r>
              <a:rPr lang="en-US" sz="1300" dirty="0"/>
              <a:t>→ </a:t>
            </a:r>
            <a:r>
              <a:rPr lang="en-US" sz="1300" dirty="0" err="1"/>
              <a:t>Vizualūs</a:t>
            </a:r>
            <a:r>
              <a:rPr lang="en-US" sz="1300" dirty="0"/>
              <a:t> </a:t>
            </a:r>
            <a:r>
              <a:rPr lang="en-US" sz="1300" dirty="0" err="1"/>
              <a:t>pavyzdžiai</a:t>
            </a:r>
            <a:r>
              <a:rPr lang="en-US" sz="1300" dirty="0"/>
              <a:t>, </a:t>
            </a:r>
            <a:r>
              <a:rPr lang="en-US" sz="1300" dirty="0" err="1"/>
              <a:t>kaip</a:t>
            </a:r>
            <a:r>
              <a:rPr lang="en-US" sz="1300" dirty="0"/>
              <a:t> </a:t>
            </a:r>
            <a:r>
              <a:rPr lang="en-US" sz="1300" dirty="0" err="1"/>
              <a:t>naudoti</a:t>
            </a:r>
            <a:r>
              <a:rPr lang="en-US" sz="1300" dirty="0"/>
              <a:t> „Matplotlib“ </a:t>
            </a:r>
            <a:r>
              <a:rPr lang="en-US" sz="1300" dirty="0" err="1"/>
              <a:t>duomenų</a:t>
            </a:r>
            <a:r>
              <a:rPr lang="en-US" sz="1300" dirty="0"/>
              <a:t> </a:t>
            </a:r>
            <a:r>
              <a:rPr lang="en-US" sz="1300" dirty="0" err="1"/>
              <a:t>vizualizacijai</a:t>
            </a:r>
            <a:r>
              <a:rPr lang="en-US" sz="1300" dirty="0"/>
              <a:t> </a:t>
            </a:r>
            <a:r>
              <a:rPr lang="en-US" sz="1300" dirty="0" err="1"/>
              <a:t>Python’e</a:t>
            </a:r>
            <a:r>
              <a:rPr lang="en-US" sz="1300" dirty="0"/>
              <a:t> – </a:t>
            </a:r>
            <a:r>
              <a:rPr lang="en-US" sz="1300" dirty="0" err="1"/>
              <a:t>nuo</a:t>
            </a:r>
            <a:r>
              <a:rPr lang="en-US" sz="1300" dirty="0"/>
              <a:t> </a:t>
            </a:r>
            <a:r>
              <a:rPr lang="en-US" sz="1300" dirty="0" err="1"/>
              <a:t>paprastų</a:t>
            </a:r>
            <a:r>
              <a:rPr lang="en-US" sz="1300" dirty="0"/>
              <a:t> </a:t>
            </a:r>
            <a:r>
              <a:rPr lang="en-US" sz="1300" dirty="0" err="1"/>
              <a:t>grafikų</a:t>
            </a:r>
            <a:r>
              <a:rPr lang="en-US" sz="1300" dirty="0"/>
              <a:t> </a:t>
            </a:r>
            <a:r>
              <a:rPr lang="en-US" sz="1300" dirty="0" err="1"/>
              <a:t>iki</a:t>
            </a:r>
            <a:r>
              <a:rPr lang="en-US" sz="1300" dirty="0"/>
              <a:t> </a:t>
            </a:r>
            <a:r>
              <a:rPr lang="en-US" sz="1300" dirty="0" err="1"/>
              <a:t>sudėtingų</a:t>
            </a:r>
            <a:r>
              <a:rPr lang="en-US" sz="1300" dirty="0"/>
              <a:t> </a:t>
            </a:r>
            <a:r>
              <a:rPr lang="en-US" sz="1300" dirty="0" err="1"/>
              <a:t>vizualų</a:t>
            </a:r>
            <a:r>
              <a:rPr lang="en-US" sz="1300" dirty="0"/>
              <a:t>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300" dirty="0"/>
              <a:t>🔗 </a:t>
            </a:r>
            <a:r>
              <a:rPr lang="en-US" sz="1300" dirty="0">
                <a:hlinkClick r:id="rId5"/>
              </a:rPr>
              <a:t>https://www.khanacademy.org/math/statistics-probability</a:t>
            </a:r>
            <a:endParaRPr lang="en-US" sz="1300" dirty="0"/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</a:pPr>
            <a:r>
              <a:rPr lang="en-US" sz="1300" b="1" dirty="0"/>
              <a:t>Khan Academy: </a:t>
            </a:r>
            <a:r>
              <a:rPr lang="en-US" sz="1300" b="1" dirty="0" err="1"/>
              <a:t>statistikos</a:t>
            </a:r>
            <a:r>
              <a:rPr lang="en-US" sz="1300" b="1" dirty="0"/>
              <a:t> </a:t>
            </a:r>
            <a:r>
              <a:rPr lang="en-US" sz="1300" b="1" dirty="0" err="1"/>
              <a:t>ir</a:t>
            </a:r>
            <a:r>
              <a:rPr lang="en-US" sz="1300" b="1" dirty="0"/>
              <a:t> </a:t>
            </a:r>
            <a:r>
              <a:rPr lang="en-US" sz="1300" b="1" dirty="0" err="1"/>
              <a:t>tikimybių</a:t>
            </a:r>
            <a:r>
              <a:rPr lang="en-US" sz="1300" b="1" dirty="0"/>
              <a:t> </a:t>
            </a:r>
            <a:r>
              <a:rPr lang="en-US" sz="1300" b="1" dirty="0" err="1"/>
              <a:t>pamokos</a:t>
            </a:r>
            <a:endParaRPr lang="en-US" sz="1300" dirty="0"/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</a:pPr>
            <a:r>
              <a:rPr lang="en-US" sz="1300" dirty="0"/>
              <a:t>→ </a:t>
            </a:r>
            <a:r>
              <a:rPr lang="en-US" sz="1300" dirty="0" err="1"/>
              <a:t>Interaktyvios</a:t>
            </a:r>
            <a:r>
              <a:rPr lang="en-US" sz="1300" dirty="0"/>
              <a:t> </a:t>
            </a:r>
            <a:r>
              <a:rPr lang="en-US" sz="1300" dirty="0" err="1"/>
              <a:t>pamokos</a:t>
            </a:r>
            <a:r>
              <a:rPr lang="en-US" sz="1300" dirty="0"/>
              <a:t>, </a:t>
            </a:r>
            <a:r>
              <a:rPr lang="en-US" sz="1300" dirty="0" err="1"/>
              <a:t>kurios</a:t>
            </a:r>
            <a:r>
              <a:rPr lang="en-US" sz="1300" dirty="0"/>
              <a:t> </a:t>
            </a:r>
            <a:r>
              <a:rPr lang="en-US" sz="1300" dirty="0" err="1"/>
              <a:t>padeda</a:t>
            </a:r>
            <a:r>
              <a:rPr lang="en-US" sz="1300" dirty="0"/>
              <a:t> </a:t>
            </a:r>
            <a:r>
              <a:rPr lang="en-US" sz="1300" dirty="0" err="1"/>
              <a:t>suprasti</a:t>
            </a:r>
            <a:r>
              <a:rPr lang="en-US" sz="1300" dirty="0"/>
              <a:t> </a:t>
            </a:r>
            <a:r>
              <a:rPr lang="en-US" sz="1300" dirty="0" err="1"/>
              <a:t>pagrindines</a:t>
            </a:r>
            <a:r>
              <a:rPr lang="en-US" sz="1300" dirty="0"/>
              <a:t> </a:t>
            </a:r>
            <a:r>
              <a:rPr lang="en-US" sz="1300" dirty="0" err="1"/>
              <a:t>statistikos</a:t>
            </a:r>
            <a:r>
              <a:rPr lang="en-US" sz="1300" dirty="0"/>
              <a:t> </a:t>
            </a:r>
            <a:r>
              <a:rPr lang="en-US" sz="1300" dirty="0" err="1"/>
              <a:t>sąvokas</a:t>
            </a:r>
            <a:r>
              <a:rPr lang="en-US" sz="1300" dirty="0"/>
              <a:t>, </a:t>
            </a:r>
            <a:r>
              <a:rPr lang="en-US" sz="1300" dirty="0" err="1"/>
              <a:t>duomenų</a:t>
            </a:r>
            <a:r>
              <a:rPr lang="en-US" sz="1300" dirty="0"/>
              <a:t> </a:t>
            </a:r>
            <a:r>
              <a:rPr lang="en-US" sz="1300" dirty="0" err="1"/>
              <a:t>elgesį</a:t>
            </a:r>
            <a:r>
              <a:rPr lang="en-US" sz="1300" dirty="0"/>
              <a:t> </a:t>
            </a:r>
            <a:r>
              <a:rPr lang="en-US" sz="1300" dirty="0" err="1"/>
              <a:t>bei</a:t>
            </a:r>
            <a:r>
              <a:rPr lang="en-US" sz="1300" dirty="0"/>
              <a:t> </a:t>
            </a:r>
            <a:r>
              <a:rPr lang="en-US" sz="1300" dirty="0" err="1"/>
              <a:t>analizes</a:t>
            </a:r>
            <a:r>
              <a:rPr lang="en-US" sz="1300" dirty="0"/>
              <a:t>.</a:t>
            </a:r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300" dirty="0"/>
              <a:t>🔗 </a:t>
            </a:r>
            <a:r>
              <a:rPr lang="en-US" sz="1300" dirty="0">
                <a:hlinkClick r:id="rId6"/>
              </a:rPr>
              <a:t>https://python-graph-gallery.com/92-control-color-in-seaborn-heatmaps/</a:t>
            </a:r>
            <a:endParaRPr lang="en-US" sz="1300" dirty="0"/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</a:pPr>
            <a:r>
              <a:rPr lang="en-US" sz="1300" dirty="0"/>
              <a:t>Heatmap </a:t>
            </a:r>
            <a:r>
              <a:rPr lang="en-US" sz="1300" dirty="0" err="1"/>
              <a:t>spalvų</a:t>
            </a:r>
            <a:r>
              <a:rPr lang="en-US" sz="1300" dirty="0"/>
              <a:t> </a:t>
            </a:r>
            <a:r>
              <a:rPr lang="en-US" sz="1300" dirty="0" err="1"/>
              <a:t>paletės</a:t>
            </a:r>
            <a:r>
              <a:rPr lang="en-US" sz="13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4735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>
            <a:spLocks noGrp="1"/>
          </p:cNvSpPr>
          <p:nvPr>
            <p:ph type="title"/>
          </p:nvPr>
        </p:nvSpPr>
        <p:spPr>
          <a:xfrm>
            <a:off x="156730" y="159032"/>
            <a:ext cx="10800900" cy="569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lt-LT" sz="3200" noProof="0" dirty="0"/>
              <a:t>Regresija - prognozavimo metodas</a:t>
            </a:r>
          </a:p>
        </p:txBody>
      </p:sp>
      <p:sp>
        <p:nvSpPr>
          <p:cNvPr id="125" name="Google Shape;125;p3"/>
          <p:cNvSpPr txBox="1">
            <a:spLocks noGrp="1"/>
          </p:cNvSpPr>
          <p:nvPr>
            <p:ph type="body" idx="1"/>
          </p:nvPr>
        </p:nvSpPr>
        <p:spPr>
          <a:xfrm>
            <a:off x="291516" y="842657"/>
            <a:ext cx="10666114" cy="2167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SzPts val="1100"/>
              <a:buFont typeface="Arial" panose="020B0604020202020204" pitchFamily="34" charset="0"/>
              <a:buChar char="•"/>
            </a:pPr>
            <a:r>
              <a:rPr lang="lt-LT" sz="2000" b="1" noProof="0" dirty="0">
                <a:solidFill>
                  <a:schemeClr val="tx1"/>
                </a:solidFill>
                <a:ea typeface="Verdana"/>
              </a:rPr>
              <a:t>Regresija </a:t>
            </a:r>
            <a:r>
              <a:rPr lang="lt-LT" sz="2000" noProof="0" dirty="0">
                <a:solidFill>
                  <a:schemeClr val="tx1"/>
                </a:solidFill>
                <a:ea typeface="Verdana"/>
              </a:rPr>
              <a:t>– siekiama prognozuoti realią vertę (pvz. atlyginimą, svorį, kainas,  pardavimų kiekių prognozės ir </a:t>
            </a:r>
            <a:r>
              <a:rPr lang="lt-LT" sz="2000" noProof="0" dirty="0" err="1">
                <a:solidFill>
                  <a:schemeClr val="tx1"/>
                </a:solidFill>
                <a:ea typeface="Verdana"/>
              </a:rPr>
              <a:t>t</a:t>
            </a:r>
            <a:r>
              <a:rPr lang="lt-LT" sz="2000" noProof="0" dirty="0">
                <a:solidFill>
                  <a:schemeClr val="tx1"/>
                </a:solidFill>
                <a:ea typeface="Verdana"/>
              </a:rPr>
              <a:t>. </a:t>
            </a:r>
            <a:r>
              <a:rPr lang="lt-LT" sz="2000" noProof="0" dirty="0" err="1">
                <a:solidFill>
                  <a:schemeClr val="tx1"/>
                </a:solidFill>
                <a:ea typeface="Verdana"/>
              </a:rPr>
              <a:t>t</a:t>
            </a:r>
            <a:r>
              <a:rPr lang="lt-LT" sz="2000" noProof="0" dirty="0">
                <a:solidFill>
                  <a:schemeClr val="tx1"/>
                </a:solidFill>
                <a:ea typeface="Verdana"/>
              </a:rPr>
              <a:t>.), </a:t>
            </a:r>
            <a:r>
              <a:rPr lang="lt-LT" sz="2000" b="1" noProof="0" dirty="0">
                <a:solidFill>
                  <a:schemeClr val="tx1"/>
                </a:solidFill>
                <a:ea typeface="Verdana"/>
              </a:rPr>
              <a:t>nepriklausomas kintamasis (x) yra diskretusis (</a:t>
            </a:r>
            <a:r>
              <a:rPr lang="lt-LT" sz="2000" b="1" noProof="0" dirty="0" err="1">
                <a:solidFill>
                  <a:schemeClr val="tx1"/>
                </a:solidFill>
                <a:ea typeface="Verdana"/>
              </a:rPr>
              <a:t>discreet</a:t>
            </a:r>
            <a:r>
              <a:rPr lang="lt-LT" sz="2000" b="1" noProof="0" dirty="0">
                <a:solidFill>
                  <a:schemeClr val="tx1"/>
                </a:solidFill>
                <a:ea typeface="Verdana"/>
              </a:rPr>
              <a:t>), tolydusis (</a:t>
            </a:r>
            <a:r>
              <a:rPr lang="lt-LT" sz="2000" b="1" dirty="0" err="1"/>
              <a:t>continuous</a:t>
            </a:r>
            <a:r>
              <a:rPr lang="lt-LT" sz="2000" b="1" noProof="0" dirty="0">
                <a:solidFill>
                  <a:schemeClr val="tx1"/>
                </a:solidFill>
                <a:ea typeface="Verdana"/>
              </a:rPr>
              <a:t>)</a:t>
            </a:r>
            <a:r>
              <a:rPr lang="lt-LT" sz="2000" b="1" noProof="0" dirty="0">
                <a:ea typeface="Verdana"/>
              </a:rPr>
              <a:t> </a:t>
            </a:r>
            <a:r>
              <a:rPr lang="lt-LT" sz="2000" noProof="0" dirty="0">
                <a:ea typeface="Verdana"/>
              </a:rPr>
              <a:t>arba</a:t>
            </a:r>
            <a:r>
              <a:rPr lang="lt-LT" sz="2000" b="1" noProof="0" dirty="0">
                <a:ea typeface="Verdana"/>
              </a:rPr>
              <a:t> kategorinis (</a:t>
            </a:r>
            <a:r>
              <a:rPr lang="lt-LT" sz="2000" b="1" noProof="0" dirty="0" err="1">
                <a:ea typeface="Verdana"/>
              </a:rPr>
              <a:t>categorical</a:t>
            </a:r>
            <a:r>
              <a:rPr lang="lt-LT" sz="2000" b="1" noProof="0" dirty="0">
                <a:ea typeface="Verdana"/>
              </a:rPr>
              <a:t>).</a:t>
            </a:r>
            <a:endParaRPr lang="lt-LT" sz="2000" noProof="0" dirty="0">
              <a:solidFill>
                <a:schemeClr val="tx1"/>
              </a:solidFill>
              <a:ea typeface="Verdana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SzPts val="1100"/>
              <a:buFont typeface="Arial" panose="020B0604020202020204" pitchFamily="34" charset="0"/>
              <a:buChar char="•"/>
            </a:pPr>
            <a:r>
              <a:rPr lang="lt-LT" sz="2000" b="1" noProof="0" dirty="0"/>
              <a:t>Priklausomas kintamasis (y) </a:t>
            </a:r>
            <a:r>
              <a:rPr lang="lt-LT" sz="2000" noProof="0" dirty="0"/>
              <a:t>regresijoje </a:t>
            </a:r>
            <a:r>
              <a:rPr lang="lt-LT" sz="2000" i="1" noProof="0" dirty="0"/>
              <a:t>dažniausiai</a:t>
            </a:r>
            <a:r>
              <a:rPr lang="lt-LT" sz="2000" noProof="0" dirty="0"/>
              <a:t> </a:t>
            </a:r>
            <a:r>
              <a:rPr lang="lt-LT" sz="2000" b="1" noProof="0" dirty="0"/>
              <a:t>yra tolydusis (</a:t>
            </a:r>
            <a:r>
              <a:rPr lang="lt-LT" sz="2000" b="1" noProof="0" dirty="0" err="1"/>
              <a:t>continuous</a:t>
            </a:r>
            <a:r>
              <a:rPr lang="lt-LT" sz="2000" b="1" noProof="0" dirty="0"/>
              <a:t>).</a:t>
            </a:r>
            <a:endParaRPr lang="lt-LT" sz="2000" noProof="0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SzPts val="1100"/>
              <a:buFont typeface="Arial" panose="020B0604020202020204" pitchFamily="34" charset="0"/>
              <a:buChar char="•"/>
            </a:pPr>
            <a:endParaRPr lang="lt-LT" sz="2000" b="1" noProof="0" dirty="0">
              <a:solidFill>
                <a:schemeClr val="tx1"/>
              </a:solidFill>
              <a:ea typeface="Verdan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B3C5F1-C111-2CB3-411D-F4C65F49AF03}"/>
              </a:ext>
            </a:extLst>
          </p:cNvPr>
          <p:cNvSpPr txBox="1"/>
          <p:nvPr/>
        </p:nvSpPr>
        <p:spPr>
          <a:xfrm>
            <a:off x="5085182" y="3847533"/>
            <a:ext cx="392818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buNone/>
            </a:pPr>
            <a:endParaRPr lang="lt-LT" noProof="0" dirty="0"/>
          </a:p>
        </p:txBody>
      </p:sp>
      <p:graphicFrame>
        <p:nvGraphicFramePr>
          <p:cNvPr id="128" name="TextBox 4">
            <a:extLst>
              <a:ext uri="{FF2B5EF4-FFF2-40B4-BE49-F238E27FC236}">
                <a16:creationId xmlns:a16="http://schemas.microsoft.com/office/drawing/2014/main" id="{5E7502C1-5E61-87EC-C775-9E4ADEFE8E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5933690"/>
              </p:ext>
            </p:extLst>
          </p:nvPr>
        </p:nvGraphicFramePr>
        <p:xfrm>
          <a:off x="2042366" y="3011487"/>
          <a:ext cx="8107268" cy="3003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6941230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22">
          <a:extLst>
            <a:ext uri="{FF2B5EF4-FFF2-40B4-BE49-F238E27FC236}">
              <a16:creationId xmlns:a16="http://schemas.microsoft.com/office/drawing/2014/main" id="{5829ACA5-27CB-E7D5-A02E-17791D13C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3378B9-DDDD-D871-145D-6C0273F55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5BA0C97-0A8F-EEF1-830F-9D3181C5F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7E4C7C3A-B303-6B29-B660-8E192EE2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0BED104-6969-1889-4217-F15217C0B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67602B1-F8CB-7ACF-3E6C-86B22DDF50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5A5C7EFC-CF17-E123-7B8C-7902E47E3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56B95A76-D2EF-352A-0E7F-635EF70B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B721B4D-6969-84FC-3F9E-D21DFF55A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A5D85379-B9AF-212B-94B3-6A37298DA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201AB9A6-38AC-9736-3A2D-F3EE3E4FAF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2E60BE1-6E58-FC01-83A4-195177548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EEC8FF5D-F1D1-BAFB-CB91-A1062968B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4265626A-092A-0D7D-9838-5CA6C85BD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C4249576-ABAE-BBEE-8AB9-B427A3B43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512B92C5-E3D0-27A4-0793-01DD165C7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BE7CBB0A-C1B2-0629-6886-C977EAEC5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A4D91844-22F9-C029-1257-FA7A7E3B3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7FB3F97B-A0FB-8B72-5717-DC986EA8B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37B25B4D-ED64-3631-8823-3008BB1BD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C94805F-4E33-FFE8-9853-AA3A8510A5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9452C407-A2A2-4DC1-3D60-0EAB1BECB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BE54066-957C-8C08-F4FA-61F4C6211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3"/>
            <a:ext cx="12192000" cy="6014522"/>
          </a:xfrm>
          <a:custGeom>
            <a:avLst/>
            <a:gdLst>
              <a:gd name="connsiteX0" fmla="*/ 0 w 12192000"/>
              <a:gd name="connsiteY0" fmla="*/ 0 h 6014522"/>
              <a:gd name="connsiteX1" fmla="*/ 12192000 w 12192000"/>
              <a:gd name="connsiteY1" fmla="*/ 0 h 6014522"/>
              <a:gd name="connsiteX2" fmla="*/ 12192000 w 12192000"/>
              <a:gd name="connsiteY2" fmla="*/ 5663459 h 6014522"/>
              <a:gd name="connsiteX3" fmla="*/ 6299617 w 12192000"/>
              <a:gd name="connsiteY3" fmla="*/ 5663459 h 6014522"/>
              <a:gd name="connsiteX4" fmla="*/ 6096000 w 12192000"/>
              <a:gd name="connsiteY4" fmla="*/ 6014522 h 6014522"/>
              <a:gd name="connsiteX5" fmla="*/ 5892384 w 12192000"/>
              <a:gd name="connsiteY5" fmla="*/ 5663459 h 6014522"/>
              <a:gd name="connsiteX6" fmla="*/ 0 w 12192000"/>
              <a:gd name="connsiteY6" fmla="*/ 5663459 h 601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014522">
                <a:moveTo>
                  <a:pt x="0" y="0"/>
                </a:moveTo>
                <a:lnTo>
                  <a:pt x="12192000" y="0"/>
                </a:lnTo>
                <a:lnTo>
                  <a:pt x="12192000" y="5663459"/>
                </a:lnTo>
                <a:lnTo>
                  <a:pt x="6299617" y="5663459"/>
                </a:lnTo>
                <a:lnTo>
                  <a:pt x="6096000" y="6014522"/>
                </a:lnTo>
                <a:lnTo>
                  <a:pt x="5892384" y="5663459"/>
                </a:lnTo>
                <a:lnTo>
                  <a:pt x="0" y="566345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09769-245E-4288-1FC4-5F3F99CA0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75" y="1943384"/>
            <a:ext cx="11230555" cy="32849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BCD442-2A10-90D9-ADA0-E10603F45C99}"/>
              </a:ext>
            </a:extLst>
          </p:cNvPr>
          <p:cNvSpPr txBox="1"/>
          <p:nvPr/>
        </p:nvSpPr>
        <p:spPr>
          <a:xfrm>
            <a:off x="484704" y="547234"/>
            <a:ext cx="62843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+mj-lt"/>
              </a:rPr>
              <a:t>Kokio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+mj-lt"/>
              </a:rPr>
              <a:t>dar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+mj-lt"/>
              </a:rPr>
              <a:t>tipo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+mj-lt"/>
              </a:rPr>
              <a:t>būna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+mj-lt"/>
              </a:rPr>
              <a:t>Priklausomi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+mj-lt"/>
              </a:rPr>
              <a:t>kintamieji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 (y)</a:t>
            </a:r>
          </a:p>
        </p:txBody>
      </p:sp>
    </p:spTree>
    <p:extLst>
      <p:ext uri="{BB962C8B-B14F-4D97-AF65-F5344CB8AC3E}">
        <p14:creationId xmlns:p14="http://schemas.microsoft.com/office/powerpoint/2010/main" val="4126380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22">
          <a:extLst>
            <a:ext uri="{FF2B5EF4-FFF2-40B4-BE49-F238E27FC236}">
              <a16:creationId xmlns:a16="http://schemas.microsoft.com/office/drawing/2014/main" id="{DDC1C43C-4156-D5F4-E9C2-409DFA847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>
            <a:extLst>
              <a:ext uri="{FF2B5EF4-FFF2-40B4-BE49-F238E27FC236}">
                <a16:creationId xmlns:a16="http://schemas.microsoft.com/office/drawing/2014/main" id="{E40F19A2-649A-CBCB-E437-B11BA3C252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  <a:prstGeom prst="rect">
            <a:avLst/>
          </a:prstGeom>
        </p:spPr>
        <p:txBody>
          <a:bodyPr spcFirstLastPara="1" vert="horz" lIns="228600" tIns="228600" rIns="228600" bIns="228600" rtlCol="0" anchor="ctr" anchorCtr="0">
            <a:normAutofit/>
          </a:bodyPr>
          <a:lstStyle/>
          <a:p>
            <a:pPr marL="12700" algn="ctr">
              <a:lnSpc>
                <a:spcPct val="85000"/>
              </a:lnSpc>
              <a:spcBef>
                <a:spcPct val="0"/>
              </a:spcBef>
            </a:pPr>
            <a:r>
              <a:rPr lang="lt-LT" sz="3100" b="0" i="0" kern="1200" cap="none" spc="-150" noProof="0" dirty="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rPr>
              <a:t>Regresija – algoritmas skirtas atrasti sąryšio funkciją duomenyse</a:t>
            </a:r>
          </a:p>
        </p:txBody>
      </p:sp>
      <p:graphicFrame>
        <p:nvGraphicFramePr>
          <p:cNvPr id="127" name="Google Shape;125;p3">
            <a:extLst>
              <a:ext uri="{FF2B5EF4-FFF2-40B4-BE49-F238E27FC236}">
                <a16:creationId xmlns:a16="http://schemas.microsoft.com/office/drawing/2014/main" id="{7C73B6C2-E45A-65EB-B6B3-C812DBC07DE6}"/>
              </a:ext>
            </a:extLst>
          </p:cNvPr>
          <p:cNvGraphicFramePr/>
          <p:nvPr/>
        </p:nvGraphicFramePr>
        <p:xfrm>
          <a:off x="5574890" y="803186"/>
          <a:ext cx="5821767" cy="5287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7427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  <a:prstGeom prst="rect">
            <a:avLst/>
          </a:prstGeom>
        </p:spPr>
        <p:txBody>
          <a:bodyPr spcFirstLastPara="1" vert="horz" lIns="228600" tIns="228600" rIns="228600" bIns="228600" rtlCol="0" anchor="ctr" anchorCtr="0">
            <a:normAutofit/>
          </a:bodyPr>
          <a:lstStyle/>
          <a:p>
            <a:pPr marL="12700" algn="ctr">
              <a:lnSpc>
                <a:spcPct val="85000"/>
              </a:lnSpc>
              <a:spcBef>
                <a:spcPct val="0"/>
              </a:spcBef>
            </a:pPr>
            <a:r>
              <a:rPr lang="lt-LT" sz="4000" b="0" i="0" kern="1200" cap="none" spc="-150" noProof="0" dirty="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rPr>
              <a:t>Tiesinė regresija</a:t>
            </a:r>
          </a:p>
        </p:txBody>
      </p:sp>
      <p:graphicFrame>
        <p:nvGraphicFramePr>
          <p:cNvPr id="210" name="Google Shape;125;p3">
            <a:extLst>
              <a:ext uri="{FF2B5EF4-FFF2-40B4-BE49-F238E27FC236}">
                <a16:creationId xmlns:a16="http://schemas.microsoft.com/office/drawing/2014/main" id="{7D8A492C-C02C-EE58-CC63-4055D0BED1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1634975"/>
              </p:ext>
            </p:extLst>
          </p:nvPr>
        </p:nvGraphicFramePr>
        <p:xfrm>
          <a:off x="5574890" y="803186"/>
          <a:ext cx="5821767" cy="5287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40160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  <a:prstGeom prst="rect">
            <a:avLst/>
          </a:prstGeom>
        </p:spPr>
        <p:txBody>
          <a:bodyPr spcFirstLastPara="1" vert="horz" lIns="228600" tIns="228600" rIns="228600" bIns="228600" rtlCol="0" anchor="ctr" anchorCtr="0">
            <a:normAutofit/>
          </a:bodyPr>
          <a:lstStyle/>
          <a:p>
            <a:pPr marL="12700" algn="ctr">
              <a:lnSpc>
                <a:spcPct val="85000"/>
              </a:lnSpc>
              <a:spcBef>
                <a:spcPct val="0"/>
              </a:spcBef>
            </a:pPr>
            <a:r>
              <a:rPr lang="lt-LT" sz="4000" b="0" i="0" kern="1200" cap="none" spc="-150" noProof="0" dirty="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rPr>
              <a:t>Pavyzdžiai</a:t>
            </a:r>
            <a:br>
              <a:rPr lang="lt-LT" sz="4000" b="0" i="0" kern="1200" cap="none" spc="-150" noProof="0" dirty="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lt-LT" sz="4000" b="0" i="0" kern="1200" cap="none" spc="-150" noProof="0" dirty="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rPr>
              <a:t>(paprastoji regresija)</a:t>
            </a:r>
          </a:p>
        </p:txBody>
      </p:sp>
      <p:graphicFrame>
        <p:nvGraphicFramePr>
          <p:cNvPr id="127" name="Google Shape;125;p3">
            <a:extLst>
              <a:ext uri="{FF2B5EF4-FFF2-40B4-BE49-F238E27FC236}">
                <a16:creationId xmlns:a16="http://schemas.microsoft.com/office/drawing/2014/main" id="{56DE53CF-8F7A-C251-6112-1A15635BEB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2528482"/>
              </p:ext>
            </p:extLst>
          </p:nvPr>
        </p:nvGraphicFramePr>
        <p:xfrm>
          <a:off x="5574890" y="803186"/>
          <a:ext cx="5821767" cy="5287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76624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712B1515A095418425E51A98A252D5" ma:contentTypeVersion="11" ma:contentTypeDescription="Create a new document." ma:contentTypeScope="" ma:versionID="944e842b771d09f5b5058b448ccccb21">
  <xsd:schema xmlns:xsd="http://www.w3.org/2001/XMLSchema" xmlns:xs="http://www.w3.org/2001/XMLSchema" xmlns:p="http://schemas.microsoft.com/office/2006/metadata/properties" xmlns:ns2="93bc4a2d-1010-4a73-82bc-b0041b654cf4" xmlns:ns3="1b69ebb8-3e13-4fe8-ba21-7c0ce65010ff" targetNamespace="http://schemas.microsoft.com/office/2006/metadata/properties" ma:root="true" ma:fieldsID="85b0e5610cfe95b6fb2a5ba09460b3c5" ns2:_="" ns3:_="">
    <xsd:import namespace="93bc4a2d-1010-4a73-82bc-b0041b654cf4"/>
    <xsd:import namespace="1b69ebb8-3e13-4fe8-ba21-7c0ce65010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bc4a2d-1010-4a73-82bc-b0041b654c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170f77d6-0e01-4d43-ba48-7d2f3bc0a53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69ebb8-3e13-4fe8-ba21-7c0ce65010ff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3dcb7f93-7e3d-4c44-b47a-e4febe37073a}" ma:internalName="TaxCatchAll" ma:showField="CatchAllData" ma:web="1b69ebb8-3e13-4fe8-ba21-7c0ce65010f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3bc4a2d-1010-4a73-82bc-b0041b654cf4">
      <Terms xmlns="http://schemas.microsoft.com/office/infopath/2007/PartnerControls"/>
    </lcf76f155ced4ddcb4097134ff3c332f>
    <TaxCatchAll xmlns="1b69ebb8-3e13-4fe8-ba21-7c0ce65010ff" xsi:nil="true"/>
  </documentManagement>
</p:properties>
</file>

<file path=customXml/itemProps1.xml><?xml version="1.0" encoding="utf-8"?>
<ds:datastoreItem xmlns:ds="http://schemas.openxmlformats.org/officeDocument/2006/customXml" ds:itemID="{11B2219E-BDB8-4CFC-818B-74C921C9B42F}"/>
</file>

<file path=customXml/itemProps2.xml><?xml version="1.0" encoding="utf-8"?>
<ds:datastoreItem xmlns:ds="http://schemas.openxmlformats.org/officeDocument/2006/customXml" ds:itemID="{9B417A9A-CF30-45B9-8EB3-06524F96B7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451D6B2-D429-493E-9751-AF831DD90011}">
  <ds:schemaRefs>
    <ds:schemaRef ds:uri="86c76799-2ce6-4d2b-8ab8-ddbf1d567839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purl.org/dc/terms/"/>
    <ds:schemaRef ds:uri="http://schemas.openxmlformats.org/package/2006/metadata/core-properties"/>
    <ds:schemaRef ds:uri="23c5f48d-f6b1-4a64-8cb1-999fdeed0af3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4953</TotalTime>
  <Words>3397</Words>
  <Application>Microsoft Macintosh PowerPoint</Application>
  <PresentationFormat>Widescreen</PresentationFormat>
  <Paragraphs>351</Paragraphs>
  <Slides>40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Arial</vt:lpstr>
      <vt:lpstr>Arial,Sans-Serif</vt:lpstr>
      <vt:lpstr>Calibri</vt:lpstr>
      <vt:lpstr>Calibri Light</vt:lpstr>
      <vt:lpstr>Menlo</vt:lpstr>
      <vt:lpstr>Rockwell</vt:lpstr>
      <vt:lpstr>Verdana</vt:lpstr>
      <vt:lpstr>Wingdings</vt:lpstr>
      <vt:lpstr>Atlas</vt:lpstr>
      <vt:lpstr>Tiesinės regresijos pagrindai. Paprastoji (vieno kintamojo) ir sudėtinė/ daugialypė (kelių kintamųjų) regresija </vt:lpstr>
      <vt:lpstr>PowerPoint Presentation</vt:lpstr>
      <vt:lpstr>PowerPoint Presentation</vt:lpstr>
      <vt:lpstr>Šiandieną išmoksite</vt:lpstr>
      <vt:lpstr>Regresija - prognozavimo metodas</vt:lpstr>
      <vt:lpstr>PowerPoint Presentation</vt:lpstr>
      <vt:lpstr>Regresija – algoritmas skirtas atrasti sąryšio funkciją duomenyse</vt:lpstr>
      <vt:lpstr>Tiesinė regresija</vt:lpstr>
      <vt:lpstr>Pavyzdžiai (paprastoji regresija)</vt:lpstr>
      <vt:lpstr>Pavyzdžiai  (sudėtinė regresija)</vt:lpstr>
      <vt:lpstr>Regresijos lygtis</vt:lpstr>
      <vt:lpstr>Regresijos lygties įverčiai</vt:lpstr>
      <vt:lpstr>Tiesinė regresija</vt:lpstr>
      <vt:lpstr>Regresijos lygtis</vt:lpstr>
      <vt:lpstr>Regresija – konstanta ir koeficientai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Reikalavimai duomenims</vt:lpstr>
      <vt:lpstr>Duomenų tinkamumo modeliui, regresijos prognozės tikslumo ir modelio parinktų kintamųjų  vertinimas</vt:lpstr>
      <vt:lpstr>Regresijos vertinimas</vt:lpstr>
      <vt:lpstr>📊 Kada R² ≥ 0.20 pakanka?</vt:lpstr>
      <vt:lpstr>📐 R² reikšmės interpretacija</vt:lpstr>
      <vt:lpstr>Regresijos vertinimas</vt:lpstr>
      <vt:lpstr>Regresijos vertinimas</vt:lpstr>
      <vt:lpstr>Regresijos vertinimas</vt:lpstr>
      <vt:lpstr>Reikšmingumo lygmuo</vt:lpstr>
      <vt:lpstr>Koreliacijos koeficientas</vt:lpstr>
      <vt:lpstr>Koreliacijos koeficientas</vt:lpstr>
      <vt:lpstr>Koreliacijos koeficientas</vt:lpstr>
      <vt:lpstr>Koreliacijos koeficientas – Šilumos žemėlapis (Heat map)</vt:lpstr>
      <vt:lpstr>Koreliacijos koeficientas – Šilumos žemėlapis (Heat map) spalvų paletės</vt:lpstr>
      <vt:lpstr>Korealiacijos vizualizavimas</vt:lpstr>
      <vt:lpstr>PowerPoint Presentation</vt:lpstr>
      <vt:lpstr>Naudinga informacija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Duomenų analizės algoritmai</dc:title>
  <dc:creator>Karolina Januskaite</dc:creator>
  <cp:lastModifiedBy>Guoda Butkevičiūtė</cp:lastModifiedBy>
  <cp:revision>60</cp:revision>
  <dcterms:created xsi:type="dcterms:W3CDTF">2021-01-31T18:33:53Z</dcterms:created>
  <dcterms:modified xsi:type="dcterms:W3CDTF">2025-08-05T12:38:39Z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2019-12-01T00:00:00Z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2021-01-31T00:00:00Z</vt:filetime>
  </property>
  <property fmtid="{D5CDD505-2E9C-101B-9397-08002B2CF9AE}" pid="5" name="ContentTypeId">
    <vt:lpwstr>0x010100BA712B1515A095418425E51A98A252D5</vt:lpwstr>
  </property>
  <property fmtid="{D5CDD505-2E9C-101B-9397-08002B2CF9AE}" pid="6" name="MediaServiceImageTags">
    <vt:lpwstr/>
  </property>
</Properties>
</file>